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8" r:id="rId2"/>
    <p:sldId id="302" r:id="rId3"/>
    <p:sldId id="303" r:id="rId4"/>
    <p:sldId id="304" r:id="rId5"/>
    <p:sldId id="335" r:id="rId6"/>
    <p:sldId id="336" r:id="rId7"/>
    <p:sldId id="329" r:id="rId8"/>
    <p:sldId id="331" r:id="rId9"/>
    <p:sldId id="332" r:id="rId10"/>
    <p:sldId id="333" r:id="rId11"/>
    <p:sldId id="339" r:id="rId12"/>
    <p:sldId id="334" r:id="rId13"/>
    <p:sldId id="306" r:id="rId14"/>
    <p:sldId id="307" r:id="rId15"/>
    <p:sldId id="309" r:id="rId16"/>
    <p:sldId id="308" r:id="rId17"/>
    <p:sldId id="310" r:id="rId18"/>
    <p:sldId id="312" r:id="rId19"/>
    <p:sldId id="313" r:id="rId20"/>
    <p:sldId id="337" r:id="rId21"/>
    <p:sldId id="33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47D743-3449-4AAE-B4C8-6901AA87E8EC}">
          <p14:sldIdLst/>
        </p14:section>
        <p14:section name="Untitled Section" id="{C1BA9B94-EDF6-42EA-A3E0-F8414E8CADB9}">
          <p14:sldIdLst>
            <p14:sldId id="328"/>
            <p14:sldId id="302"/>
            <p14:sldId id="303"/>
            <p14:sldId id="304"/>
            <p14:sldId id="335"/>
            <p14:sldId id="336"/>
            <p14:sldId id="329"/>
            <p14:sldId id="331"/>
            <p14:sldId id="332"/>
            <p14:sldId id="333"/>
            <p14:sldId id="339"/>
            <p14:sldId id="334"/>
            <p14:sldId id="306"/>
            <p14:sldId id="307"/>
            <p14:sldId id="309"/>
            <p14:sldId id="308"/>
            <p14:sldId id="310"/>
            <p14:sldId id="312"/>
            <p14:sldId id="313"/>
            <p14:sldId id="337"/>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7" autoAdjust="0"/>
    <p:restoredTop sz="94660"/>
  </p:normalViewPr>
  <p:slideViewPr>
    <p:cSldViewPr snapToGrid="0">
      <p:cViewPr varScale="1">
        <p:scale>
          <a:sx n="72" d="100"/>
          <a:sy n="72"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73486-2D1A-4356-9F2C-BB10D847AC78}"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340938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73486-2D1A-4356-9F2C-BB10D847AC78}"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305177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73486-2D1A-4356-9F2C-BB10D847AC78}"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301853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73486-2D1A-4356-9F2C-BB10D847AC78}"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185167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73486-2D1A-4356-9F2C-BB10D847AC78}"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37573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73486-2D1A-4356-9F2C-BB10D847AC78}"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96491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73486-2D1A-4356-9F2C-BB10D847AC78}" type="datetimeFigureOut">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65907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73486-2D1A-4356-9F2C-BB10D847AC78}" type="datetimeFigureOut">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396660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73486-2D1A-4356-9F2C-BB10D847AC78}" type="datetimeFigureOut">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310049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73486-2D1A-4356-9F2C-BB10D847AC78}"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251117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73486-2D1A-4356-9F2C-BB10D847AC78}"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E66DFD-9678-4F31-834B-D91078F7B6B7}" type="slidenum">
              <a:rPr lang="en-GB" smtClean="0"/>
              <a:t>‹#›</a:t>
            </a:fld>
            <a:endParaRPr lang="en-GB"/>
          </a:p>
        </p:txBody>
      </p:sp>
    </p:spTree>
    <p:extLst>
      <p:ext uri="{BB962C8B-B14F-4D97-AF65-F5344CB8AC3E}">
        <p14:creationId xmlns:p14="http://schemas.microsoft.com/office/powerpoint/2010/main" val="236816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6-2D1A-4356-9F2C-BB10D847AC78}" type="datetimeFigureOut">
              <a:rPr lang="en-GB" smtClean="0"/>
              <a:t>18/03/2019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66DFD-9678-4F31-834B-D91078F7B6B7}" type="slidenum">
              <a:rPr lang="en-GB" smtClean="0"/>
              <a:t>‹#›</a:t>
            </a:fld>
            <a:endParaRPr lang="en-GB"/>
          </a:p>
        </p:txBody>
      </p:sp>
    </p:spTree>
    <p:extLst>
      <p:ext uri="{BB962C8B-B14F-4D97-AF65-F5344CB8AC3E}">
        <p14:creationId xmlns:p14="http://schemas.microsoft.com/office/powerpoint/2010/main" val="25980280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undagents.blogspot.com/" TargetMode="External"/><Relationship Id="rId2" Type="http://schemas.openxmlformats.org/officeDocument/2006/relationships/hyperlink" Target="https://www.thesoundagents.com/" TargetMode="External"/><Relationship Id="rId1" Type="http://schemas.openxmlformats.org/officeDocument/2006/relationships/slideLayout" Target="../slideLayouts/slideLayout1.xml"/><Relationship Id="rId4" Type="http://schemas.openxmlformats.org/officeDocument/2006/relationships/hyperlink" Target="mailto:Thesoundagents@gmx.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0076-80A2-4BE3-8EBD-B5FCA1B268B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a:t>WW1</a:t>
            </a:r>
            <a:br>
              <a:rPr lang="en-US" sz="4100" b="1"/>
            </a:br>
            <a:r>
              <a:rPr lang="en-US" sz="4100" b="1"/>
              <a:t>ART INSTALLATIONS </a:t>
            </a:r>
          </a:p>
        </p:txBody>
      </p:sp>
      <p:pic>
        <p:nvPicPr>
          <p:cNvPr id="6" name="Content Placeholder 5">
            <a:extLst>
              <a:ext uri="{FF2B5EF4-FFF2-40B4-BE49-F238E27FC236}">
                <a16:creationId xmlns:a16="http://schemas.microsoft.com/office/drawing/2014/main" id="{EDE4B356-9F95-48A0-8F90-15552B1109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6D4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B52CEC0-C5DD-4D76-94E8-5E6B5B305C55}"/>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endParaRPr lang="en-US" sz="2000" dirty="0"/>
          </a:p>
          <a:p>
            <a:pPr algn="ctr"/>
            <a:r>
              <a:rPr lang="en-US" sz="2000" dirty="0"/>
              <a:t>WORK IN PROGRESS</a:t>
            </a:r>
          </a:p>
          <a:p>
            <a:pPr indent="-228600" algn="ctr">
              <a:buFont typeface="Arial" panose="020B0604020202020204" pitchFamily="34" charset="0"/>
              <a:buChar char="•"/>
            </a:pPr>
            <a:endParaRPr lang="en-US" sz="2000" dirty="0"/>
          </a:p>
          <a:p>
            <a:pPr algn="ctr"/>
            <a:r>
              <a:rPr lang="en-US" sz="2000" dirty="0"/>
              <a:t>Presented by </a:t>
            </a:r>
          </a:p>
          <a:p>
            <a:pPr algn="ctr"/>
            <a:r>
              <a:rPr lang="en-US" sz="2000" dirty="0"/>
              <a:t>John J. Campbell</a:t>
            </a:r>
          </a:p>
          <a:p>
            <a:pPr algn="ctr"/>
            <a:r>
              <a:rPr lang="en-US" sz="2000" dirty="0"/>
              <a:t>Moira Kenny</a:t>
            </a:r>
          </a:p>
          <a:p>
            <a:pPr algn="ctr"/>
            <a:r>
              <a:rPr lang="en-US" sz="2000" b="1" dirty="0"/>
              <a:t>THE SOUND AGENTS</a:t>
            </a:r>
          </a:p>
          <a:p>
            <a:pPr algn="ctr"/>
            <a:r>
              <a:rPr lang="en-US" sz="2000" dirty="0"/>
              <a:t>Artist led - Community driven Arts, </a:t>
            </a:r>
          </a:p>
          <a:p>
            <a:pPr algn="ctr"/>
            <a:r>
              <a:rPr lang="en-US" sz="2000" dirty="0"/>
              <a:t>Cultural and Heritage </a:t>
            </a:r>
            <a:r>
              <a:rPr lang="en-US" sz="2000" dirty="0" err="1"/>
              <a:t>Organisation</a:t>
            </a:r>
            <a:r>
              <a:rPr lang="en-US" sz="2000" dirty="0"/>
              <a:t> </a:t>
            </a:r>
            <a:endParaRPr lang="en-US" sz="2000" b="1"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90550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09E7-D078-45F3-B849-5F399CA1A2C6}"/>
              </a:ext>
            </a:extLst>
          </p:cNvPr>
          <p:cNvSpPr>
            <a:spLocks noGrp="1"/>
          </p:cNvSpPr>
          <p:nvPr>
            <p:ph type="title"/>
          </p:nvPr>
        </p:nvSpPr>
        <p:spPr/>
        <p:txBody>
          <a:bodyPr>
            <a:normAutofit/>
          </a:bodyPr>
          <a:lstStyle/>
          <a:p>
            <a:pPr algn="ctr"/>
            <a:r>
              <a:rPr lang="en-GB" sz="2800" b="1" dirty="0">
                <a:solidFill>
                  <a:srgbClr val="FF0000"/>
                </a:solidFill>
              </a:rPr>
              <a:t>Exploring the hidden stories of social injustice and the effect WW1 had on families and on communities today. </a:t>
            </a:r>
          </a:p>
        </p:txBody>
      </p:sp>
      <p:sp>
        <p:nvSpPr>
          <p:cNvPr id="3" name="Content Placeholder 2">
            <a:extLst>
              <a:ext uri="{FF2B5EF4-FFF2-40B4-BE49-F238E27FC236}">
                <a16:creationId xmlns:a16="http://schemas.microsoft.com/office/drawing/2014/main" id="{10B942D6-3628-41AF-9736-B178B74A6978}"/>
              </a:ext>
            </a:extLst>
          </p:cNvPr>
          <p:cNvSpPr>
            <a:spLocks noGrp="1"/>
          </p:cNvSpPr>
          <p:nvPr>
            <p:ph sz="half" idx="1"/>
          </p:nvPr>
        </p:nvSpPr>
        <p:spPr/>
        <p:txBody>
          <a:bodyPr>
            <a:normAutofit fontScale="92500" lnSpcReduction="10000"/>
          </a:bodyPr>
          <a:lstStyle/>
          <a:p>
            <a:pPr marL="0" indent="0" algn="ctr">
              <a:buNone/>
            </a:pPr>
            <a:r>
              <a:rPr lang="en-GB" dirty="0"/>
              <a:t>Working in collaboration with:</a:t>
            </a:r>
          </a:p>
          <a:p>
            <a:pPr marL="0" indent="0">
              <a:buNone/>
            </a:pPr>
            <a:endParaRPr lang="en-GB" dirty="0"/>
          </a:p>
          <a:p>
            <a:r>
              <a:rPr lang="en-GB" dirty="0">
                <a:solidFill>
                  <a:schemeClr val="tx2">
                    <a:lumMod val="75000"/>
                  </a:schemeClr>
                </a:solidFill>
              </a:rPr>
              <a:t>Mark </a:t>
            </a:r>
            <a:r>
              <a:rPr lang="en-GB" dirty="0" err="1">
                <a:solidFill>
                  <a:schemeClr val="tx2">
                    <a:lumMod val="75000"/>
                  </a:schemeClr>
                </a:solidFill>
              </a:rPr>
              <a:t>Levitch</a:t>
            </a:r>
            <a:r>
              <a:rPr lang="en-GB" dirty="0">
                <a:solidFill>
                  <a:schemeClr val="tx2">
                    <a:lumMod val="75000"/>
                  </a:schemeClr>
                </a:solidFill>
              </a:rPr>
              <a:t> Author Pantheon de la Guerre Revisited</a:t>
            </a:r>
          </a:p>
          <a:p>
            <a:r>
              <a:rPr lang="en-GB" dirty="0">
                <a:solidFill>
                  <a:schemeClr val="tx2">
                    <a:lumMod val="75000"/>
                  </a:schemeClr>
                </a:solidFill>
              </a:rPr>
              <a:t>Blind Veterans UK</a:t>
            </a:r>
          </a:p>
          <a:p>
            <a:r>
              <a:rPr lang="en-GB" dirty="0">
                <a:solidFill>
                  <a:schemeClr val="tx2">
                    <a:lumMod val="75000"/>
                  </a:schemeClr>
                </a:solidFill>
              </a:rPr>
              <a:t>Bill Anderson MNM</a:t>
            </a:r>
          </a:p>
          <a:p>
            <a:r>
              <a:rPr lang="en-GB" dirty="0">
                <a:solidFill>
                  <a:schemeClr val="tx2">
                    <a:lumMod val="75000"/>
                  </a:schemeClr>
                </a:solidFill>
              </a:rPr>
              <a:t>National Museums of Liverpool</a:t>
            </a:r>
          </a:p>
          <a:p>
            <a:r>
              <a:rPr lang="en-GB" dirty="0">
                <a:solidFill>
                  <a:schemeClr val="tx2">
                    <a:lumMod val="75000"/>
                  </a:schemeClr>
                </a:solidFill>
              </a:rPr>
              <a:t>Museum of London</a:t>
            </a:r>
          </a:p>
          <a:p>
            <a:r>
              <a:rPr lang="en-GB" dirty="0">
                <a:solidFill>
                  <a:schemeClr val="tx2">
                    <a:lumMod val="75000"/>
                  </a:schemeClr>
                </a:solidFill>
              </a:rPr>
              <a:t>Liverpool John </a:t>
            </a:r>
            <a:r>
              <a:rPr lang="en-GB" dirty="0" err="1">
                <a:solidFill>
                  <a:schemeClr val="tx2">
                    <a:lumMod val="75000"/>
                  </a:schemeClr>
                </a:solidFill>
              </a:rPr>
              <a:t>Moores</a:t>
            </a:r>
            <a:r>
              <a:rPr lang="en-GB" dirty="0">
                <a:solidFill>
                  <a:schemeClr val="tx2">
                    <a:lumMod val="75000"/>
                  </a:schemeClr>
                </a:solidFill>
              </a:rPr>
              <a:t> University</a:t>
            </a:r>
          </a:p>
          <a:p>
            <a:r>
              <a:rPr lang="en-GB" dirty="0">
                <a:solidFill>
                  <a:schemeClr val="tx2">
                    <a:lumMod val="75000"/>
                  </a:schemeClr>
                </a:solidFill>
              </a:rPr>
              <a:t>Liverpool Records Office</a:t>
            </a:r>
          </a:p>
          <a:p>
            <a:pPr marL="0" indent="0">
              <a:buNone/>
            </a:pPr>
            <a:endParaRPr lang="en-GB" dirty="0"/>
          </a:p>
        </p:txBody>
      </p:sp>
      <p:sp>
        <p:nvSpPr>
          <p:cNvPr id="4" name="Content Placeholder 3">
            <a:extLst>
              <a:ext uri="{FF2B5EF4-FFF2-40B4-BE49-F238E27FC236}">
                <a16:creationId xmlns:a16="http://schemas.microsoft.com/office/drawing/2014/main" id="{F4E4EDC9-5D61-4A3C-9A6D-049516F01606}"/>
              </a:ext>
            </a:extLst>
          </p:cNvPr>
          <p:cNvSpPr>
            <a:spLocks noGrp="1"/>
          </p:cNvSpPr>
          <p:nvPr>
            <p:ph sz="half" idx="2"/>
          </p:nvPr>
        </p:nvSpPr>
        <p:spPr/>
        <p:txBody>
          <a:bodyPr>
            <a:normAutofit fontScale="92500" lnSpcReduction="10000"/>
          </a:bodyPr>
          <a:lstStyle/>
          <a:p>
            <a:pPr marL="0" indent="0" algn="ctr">
              <a:buNone/>
            </a:pPr>
            <a:r>
              <a:rPr lang="en-GB" dirty="0"/>
              <a:t>Outputs:</a:t>
            </a:r>
          </a:p>
          <a:p>
            <a:pPr marL="0" indent="0">
              <a:buNone/>
            </a:pPr>
            <a:endParaRPr lang="en-GB" dirty="0"/>
          </a:p>
          <a:p>
            <a:r>
              <a:rPr lang="en-GB" sz="2600" dirty="0">
                <a:solidFill>
                  <a:schemeClr val="tx2">
                    <a:lumMod val="75000"/>
                  </a:schemeClr>
                </a:solidFill>
              </a:rPr>
              <a:t>WW1 Public Art/Heritage Installation</a:t>
            </a:r>
          </a:p>
          <a:p>
            <a:r>
              <a:rPr lang="en-GB" sz="2600" dirty="0">
                <a:solidFill>
                  <a:schemeClr val="tx2">
                    <a:lumMod val="75000"/>
                  </a:schemeClr>
                </a:solidFill>
              </a:rPr>
              <a:t>Audio Description</a:t>
            </a:r>
          </a:p>
          <a:p>
            <a:r>
              <a:rPr lang="en-GB" sz="2600" dirty="0">
                <a:solidFill>
                  <a:schemeClr val="tx2">
                    <a:lumMod val="75000"/>
                  </a:schemeClr>
                </a:solidFill>
              </a:rPr>
              <a:t>Tour of Blind School buildings and cemeteries</a:t>
            </a:r>
          </a:p>
          <a:p>
            <a:r>
              <a:rPr lang="en-GB" sz="2600" dirty="0">
                <a:solidFill>
                  <a:schemeClr val="tx2">
                    <a:lumMod val="75000"/>
                  </a:schemeClr>
                </a:solidFill>
              </a:rPr>
              <a:t>Workshops in the Museum of Liverpool for people to understand the effects of blindness on WW1 soldiers and their families working with blind veterans and their rehabilitation methods. </a:t>
            </a:r>
          </a:p>
        </p:txBody>
      </p:sp>
    </p:spTree>
    <p:extLst>
      <p:ext uri="{BB962C8B-B14F-4D97-AF65-F5344CB8AC3E}">
        <p14:creationId xmlns:p14="http://schemas.microsoft.com/office/powerpoint/2010/main" val="338521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5BDD-7BD3-483D-9B11-98036A375DAF}"/>
              </a:ext>
            </a:extLst>
          </p:cNvPr>
          <p:cNvSpPr>
            <a:spLocks noGrp="1"/>
          </p:cNvSpPr>
          <p:nvPr>
            <p:ph type="title"/>
          </p:nvPr>
        </p:nvSpPr>
        <p:spPr>
          <a:xfrm>
            <a:off x="838200" y="1562158"/>
            <a:ext cx="10683240" cy="3425478"/>
          </a:xfrm>
        </p:spPr>
        <p:txBody>
          <a:bodyPr>
            <a:normAutofit/>
          </a:bodyPr>
          <a:lstStyle/>
          <a:p>
            <a:pPr algn="ctr"/>
            <a:r>
              <a:rPr lang="en-GB" sz="3200" b="1" dirty="0">
                <a:solidFill>
                  <a:srgbClr val="FF0000"/>
                </a:solidFill>
              </a:rPr>
              <a:t>BACK TO CHINATOWN</a:t>
            </a:r>
            <a:br>
              <a:rPr lang="en-GB" sz="3200" b="1" dirty="0">
                <a:solidFill>
                  <a:srgbClr val="FF0000"/>
                </a:solidFill>
              </a:rPr>
            </a:br>
            <a:br>
              <a:rPr lang="en-GB" sz="3200" b="1" dirty="0"/>
            </a:br>
            <a:r>
              <a:rPr lang="en-GB" sz="3200" b="1" dirty="0"/>
              <a:t>Home to</a:t>
            </a:r>
            <a:br>
              <a:rPr lang="en-GB" sz="3200" b="1" dirty="0"/>
            </a:br>
            <a:r>
              <a:rPr lang="en-GB" sz="3200" b="1" dirty="0"/>
              <a:t> The Oldest Chinese Community in Europe, </a:t>
            </a:r>
            <a:br>
              <a:rPr lang="en-GB" sz="3200" b="1" dirty="0"/>
            </a:br>
            <a:r>
              <a:rPr lang="en-GB" sz="3200" b="1" dirty="0"/>
              <a:t>Merchant Navy Seafarers  </a:t>
            </a:r>
            <a:br>
              <a:rPr lang="en-GB" sz="3200" b="1" dirty="0"/>
            </a:br>
            <a:r>
              <a:rPr lang="en-GB" sz="3200" b="1" dirty="0"/>
              <a:t>Outdoor workshops for Blind</a:t>
            </a:r>
          </a:p>
        </p:txBody>
      </p:sp>
    </p:spTree>
    <p:extLst>
      <p:ext uri="{BB962C8B-B14F-4D97-AF65-F5344CB8AC3E}">
        <p14:creationId xmlns:p14="http://schemas.microsoft.com/office/powerpoint/2010/main" val="244621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5F721-B6AB-4186-A4C7-C63A62D1FF7D}"/>
              </a:ext>
            </a:extLst>
          </p:cNvPr>
          <p:cNvSpPr>
            <a:spLocks noGrp="1"/>
          </p:cNvSpPr>
          <p:nvPr>
            <p:ph type="title"/>
          </p:nvPr>
        </p:nvSpPr>
        <p:spPr/>
        <p:txBody>
          <a:bodyPr>
            <a:normAutofit/>
          </a:bodyPr>
          <a:lstStyle/>
          <a:p>
            <a:pPr algn="ctr"/>
            <a:r>
              <a:rPr lang="en-GB" sz="2800" b="1" dirty="0">
                <a:solidFill>
                  <a:srgbClr val="FF0000"/>
                </a:solidFill>
              </a:rPr>
              <a:t>Proposed site for installation</a:t>
            </a:r>
          </a:p>
        </p:txBody>
      </p:sp>
      <p:pic>
        <p:nvPicPr>
          <p:cNvPr id="8" name="Content Placeholder 7" descr="A large building&#10;&#10;Description automatically generated">
            <a:extLst>
              <a:ext uri="{FF2B5EF4-FFF2-40B4-BE49-F238E27FC236}">
                <a16:creationId xmlns:a16="http://schemas.microsoft.com/office/drawing/2014/main" id="{91E266ED-2DC2-4788-B444-F6156F7F4A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10840"/>
            <a:ext cx="6172200" cy="4626794"/>
          </a:xfrm>
        </p:spPr>
      </p:pic>
      <p:sp>
        <p:nvSpPr>
          <p:cNvPr id="6" name="Text Placeholder 5">
            <a:extLst>
              <a:ext uri="{FF2B5EF4-FFF2-40B4-BE49-F238E27FC236}">
                <a16:creationId xmlns:a16="http://schemas.microsoft.com/office/drawing/2014/main" id="{0EDE05D0-3661-45AB-AEB2-087E63A3FBA4}"/>
              </a:ext>
            </a:extLst>
          </p:cNvPr>
          <p:cNvSpPr>
            <a:spLocks noGrp="1"/>
          </p:cNvSpPr>
          <p:nvPr>
            <p:ph type="body" sz="half" idx="2"/>
          </p:nvPr>
        </p:nvSpPr>
        <p:spPr/>
        <p:txBody>
          <a:bodyPr/>
          <a:lstStyle/>
          <a:p>
            <a:endParaRPr lang="en-GB" dirty="0"/>
          </a:p>
          <a:p>
            <a:pPr algn="ctr"/>
            <a:r>
              <a:rPr lang="en-GB" sz="2800" dirty="0"/>
              <a:t>Façade and railings of</a:t>
            </a:r>
          </a:p>
          <a:p>
            <a:pPr algn="ctr"/>
            <a:r>
              <a:rPr lang="en-GB" sz="2800" dirty="0"/>
              <a:t> The Black-E </a:t>
            </a:r>
          </a:p>
          <a:p>
            <a:pPr algn="ctr"/>
            <a:r>
              <a:rPr lang="en-GB" sz="2800" dirty="0"/>
              <a:t>founded in 1968</a:t>
            </a:r>
          </a:p>
          <a:p>
            <a:pPr algn="ctr"/>
            <a:r>
              <a:rPr lang="en-GB" sz="2800" dirty="0"/>
              <a:t> The UK’s first International Community Arts Project  </a:t>
            </a:r>
          </a:p>
          <a:p>
            <a:pPr algn="ctr"/>
            <a:r>
              <a:rPr lang="en-GB" sz="2800" dirty="0"/>
              <a:t>Chinatown, Liverpool</a:t>
            </a:r>
          </a:p>
          <a:p>
            <a:pPr algn="ctr"/>
            <a:endParaRPr lang="en-GB" sz="2000" dirty="0"/>
          </a:p>
        </p:txBody>
      </p:sp>
    </p:spTree>
    <p:extLst>
      <p:ext uri="{BB962C8B-B14F-4D97-AF65-F5344CB8AC3E}">
        <p14:creationId xmlns:p14="http://schemas.microsoft.com/office/powerpoint/2010/main" val="54057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7C9B-AAC9-46C9-BCCD-2547E52A58AC}"/>
              </a:ext>
            </a:extLst>
          </p:cNvPr>
          <p:cNvSpPr>
            <a:spLocks noGrp="1"/>
          </p:cNvSpPr>
          <p:nvPr>
            <p:ph type="title"/>
          </p:nvPr>
        </p:nvSpPr>
        <p:spPr/>
        <p:txBody>
          <a:bodyPr>
            <a:normAutofit/>
          </a:bodyPr>
          <a:lstStyle/>
          <a:p>
            <a:pPr algn="ctr"/>
            <a:r>
              <a:rPr lang="en-GB" sz="2800" b="1" dirty="0">
                <a:solidFill>
                  <a:srgbClr val="FF0000"/>
                </a:solidFill>
              </a:rPr>
              <a:t>Liverpool School for the Indigent Blind </a:t>
            </a:r>
            <a:br>
              <a:rPr lang="en-GB" sz="2800" b="1" dirty="0">
                <a:solidFill>
                  <a:srgbClr val="FF0000"/>
                </a:solidFill>
              </a:rPr>
            </a:br>
            <a:r>
              <a:rPr lang="en-GB" sz="2800" b="1" dirty="0">
                <a:solidFill>
                  <a:srgbClr val="FF0000"/>
                </a:solidFill>
              </a:rPr>
              <a:t>Hardman Street</a:t>
            </a:r>
          </a:p>
        </p:txBody>
      </p:sp>
      <p:pic>
        <p:nvPicPr>
          <p:cNvPr id="52" name="Picture Placeholder 51">
            <a:extLst>
              <a:ext uri="{FF2B5EF4-FFF2-40B4-BE49-F238E27FC236}">
                <a16:creationId xmlns:a16="http://schemas.microsoft.com/office/drawing/2014/main" id="{61BA52CA-FB7F-4F77-825D-46EC11C3E26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496" r="9496"/>
          <a:stretch>
            <a:fillRect/>
          </a:stretch>
        </p:blipFill>
        <p:spPr/>
      </p:pic>
      <p:sp>
        <p:nvSpPr>
          <p:cNvPr id="4" name="Text Placeholder 3">
            <a:extLst>
              <a:ext uri="{FF2B5EF4-FFF2-40B4-BE49-F238E27FC236}">
                <a16:creationId xmlns:a16="http://schemas.microsoft.com/office/drawing/2014/main" id="{B833E7F2-C3F0-4BC6-B079-46BFA74E9FF6}"/>
              </a:ext>
            </a:extLst>
          </p:cNvPr>
          <p:cNvSpPr>
            <a:spLocks noGrp="1"/>
          </p:cNvSpPr>
          <p:nvPr>
            <p:ph type="body" sz="half" idx="2"/>
          </p:nvPr>
        </p:nvSpPr>
        <p:spPr/>
        <p:txBody>
          <a:bodyPr>
            <a:normAutofit/>
          </a:bodyPr>
          <a:lstStyle/>
          <a:p>
            <a:endParaRPr lang="en-GB" sz="2000" dirty="0"/>
          </a:p>
          <a:p>
            <a:r>
              <a:rPr lang="en-GB" sz="2000" dirty="0"/>
              <a:t>Founded in 1791 by Edward Rushton and continues to be The Royal School for the Blind today based in Church Road Liverpool</a:t>
            </a:r>
          </a:p>
          <a:p>
            <a:endParaRPr lang="en-GB" sz="2000" dirty="0"/>
          </a:p>
          <a:p>
            <a:endParaRPr lang="en-GB" sz="2000" dirty="0"/>
          </a:p>
          <a:p>
            <a:endParaRPr lang="en-GB" dirty="0"/>
          </a:p>
          <a:p>
            <a:r>
              <a:rPr lang="en-GB" dirty="0"/>
              <a:t>Image:</a:t>
            </a:r>
          </a:p>
          <a:p>
            <a:r>
              <a:rPr lang="en-GB" dirty="0"/>
              <a:t>http://historyof.place/location/liverpool-school-for-the-indigent-blind/</a:t>
            </a:r>
          </a:p>
        </p:txBody>
      </p:sp>
    </p:spTree>
    <p:extLst>
      <p:ext uri="{BB962C8B-B14F-4D97-AF65-F5344CB8AC3E}">
        <p14:creationId xmlns:p14="http://schemas.microsoft.com/office/powerpoint/2010/main" val="390573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5985-B11E-4383-AF96-4855B09DB5EE}"/>
              </a:ext>
            </a:extLst>
          </p:cNvPr>
          <p:cNvSpPr>
            <a:spLocks noGrp="1"/>
          </p:cNvSpPr>
          <p:nvPr>
            <p:ph type="title"/>
          </p:nvPr>
        </p:nvSpPr>
        <p:spPr/>
        <p:txBody>
          <a:bodyPr>
            <a:normAutofit/>
          </a:bodyPr>
          <a:lstStyle/>
          <a:p>
            <a:pPr algn="ctr"/>
            <a:r>
              <a:rPr lang="en-GB" sz="2800" b="1" dirty="0">
                <a:solidFill>
                  <a:srgbClr val="FF0000"/>
                </a:solidFill>
              </a:rPr>
              <a:t>Cornwallis Hall</a:t>
            </a:r>
            <a:br>
              <a:rPr lang="en-GB" sz="2800" b="1" dirty="0">
                <a:solidFill>
                  <a:srgbClr val="FF0000"/>
                </a:solidFill>
              </a:rPr>
            </a:br>
            <a:r>
              <a:rPr lang="en-GB" sz="2800" b="1" dirty="0">
                <a:solidFill>
                  <a:srgbClr val="FF0000"/>
                </a:solidFill>
              </a:rPr>
              <a:t>Outdoor Workshops for the Blind</a:t>
            </a:r>
          </a:p>
        </p:txBody>
      </p:sp>
      <p:sp>
        <p:nvSpPr>
          <p:cNvPr id="3" name="Content Placeholder 2">
            <a:extLst>
              <a:ext uri="{FF2B5EF4-FFF2-40B4-BE49-F238E27FC236}">
                <a16:creationId xmlns:a16="http://schemas.microsoft.com/office/drawing/2014/main" id="{246B3F06-73B9-463A-A15D-EEE81652BE3A}"/>
              </a:ext>
            </a:extLst>
          </p:cNvPr>
          <p:cNvSpPr>
            <a:spLocks noGrp="1"/>
          </p:cNvSpPr>
          <p:nvPr>
            <p:ph sz="half" idx="1"/>
          </p:nvPr>
        </p:nvSpPr>
        <p:spPr/>
        <p:txBody>
          <a:bodyPr>
            <a:normAutofit lnSpcReduction="10000"/>
          </a:bodyPr>
          <a:lstStyle/>
          <a:p>
            <a:endParaRPr lang="en-GB" dirty="0"/>
          </a:p>
          <a:p>
            <a:pPr marL="0" indent="0">
              <a:buNone/>
            </a:pPr>
            <a:r>
              <a:rPr lang="en-GB" sz="2000" dirty="0"/>
              <a:t>Architect: George Tunstall Redmayne of Manchester 1870.</a:t>
            </a:r>
          </a:p>
          <a:p>
            <a:pPr marL="0" indent="0">
              <a:buNone/>
            </a:pPr>
            <a:r>
              <a:rPr lang="en-GB" i="1" dirty="0">
                <a:solidFill>
                  <a:srgbClr val="FF0000"/>
                </a:solidFill>
              </a:rPr>
              <a:t>"The building contained large rooms for making baskets, brushes and matting, and space for lectures and social gatherings. Upper part reconstructed after wartime damage.“</a:t>
            </a:r>
            <a:r>
              <a:rPr lang="en-GB" sz="1600" i="1" dirty="0">
                <a:solidFill>
                  <a:srgbClr val="FF0000"/>
                </a:solidFill>
              </a:rPr>
              <a:t> </a:t>
            </a:r>
            <a:r>
              <a:rPr lang="en-GB" sz="1800" dirty="0"/>
              <a:t>Joseph Sharples 2004.</a:t>
            </a:r>
          </a:p>
          <a:p>
            <a:pPr marL="0" indent="0">
              <a:buNone/>
            </a:pPr>
            <a:endParaRPr lang="en-GB" sz="1800" dirty="0"/>
          </a:p>
          <a:p>
            <a:pPr marL="0" indent="0">
              <a:buNone/>
            </a:pPr>
            <a:r>
              <a:rPr lang="en-GB" sz="1800" dirty="0"/>
              <a:t>Image Courtesy of Warren Kern owner of Cornwallis Hall The Outdoor Workshops for the Blind</a:t>
            </a:r>
          </a:p>
          <a:p>
            <a:pPr marL="0" indent="0">
              <a:buNone/>
            </a:pPr>
            <a:endParaRPr lang="en-GB" sz="1600" dirty="0"/>
          </a:p>
          <a:p>
            <a:pPr marL="0" indent="0">
              <a:buNone/>
            </a:pPr>
            <a:endParaRPr lang="en-GB" dirty="0"/>
          </a:p>
        </p:txBody>
      </p:sp>
      <p:pic>
        <p:nvPicPr>
          <p:cNvPr id="6" name="Content Placeholder 5">
            <a:extLst>
              <a:ext uri="{FF2B5EF4-FFF2-40B4-BE49-F238E27FC236}">
                <a16:creationId xmlns:a16="http://schemas.microsoft.com/office/drawing/2014/main" id="{307A1416-F611-4D10-8F21-D1EFEBDC8C2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49222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7AE8-9E84-44DF-9E66-A0DC43CD45EB}"/>
              </a:ext>
            </a:extLst>
          </p:cNvPr>
          <p:cNvSpPr>
            <a:spLocks noGrp="1"/>
          </p:cNvSpPr>
          <p:nvPr>
            <p:ph type="title"/>
          </p:nvPr>
        </p:nvSpPr>
        <p:spPr/>
        <p:txBody>
          <a:bodyPr>
            <a:normAutofit/>
          </a:bodyPr>
          <a:lstStyle/>
          <a:p>
            <a:pPr algn="ctr"/>
            <a:r>
              <a:rPr lang="en-GB" sz="2800" b="1" dirty="0">
                <a:solidFill>
                  <a:srgbClr val="FF0000"/>
                </a:solidFill>
              </a:rPr>
              <a:t>St Dunstan’s Regents Park Base</a:t>
            </a:r>
            <a:br>
              <a:rPr lang="en-GB" sz="2800" b="1" dirty="0">
                <a:solidFill>
                  <a:srgbClr val="FF0000"/>
                </a:solidFill>
              </a:rPr>
            </a:br>
            <a:r>
              <a:rPr lang="en-GB" sz="2800" b="1" dirty="0">
                <a:solidFill>
                  <a:srgbClr val="FF0000"/>
                </a:solidFill>
              </a:rPr>
              <a:t>Blind Veterans UK</a:t>
            </a:r>
          </a:p>
        </p:txBody>
      </p:sp>
      <p:pic>
        <p:nvPicPr>
          <p:cNvPr id="5" name="Content Placeholder 4" descr="A close up of text on a white background&#10;&#10;Description automatically generated">
            <a:extLst>
              <a:ext uri="{FF2B5EF4-FFF2-40B4-BE49-F238E27FC236}">
                <a16:creationId xmlns:a16="http://schemas.microsoft.com/office/drawing/2014/main" id="{7BB08EDE-85DD-4C4A-AF33-DD805CD76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4117" y="1825625"/>
            <a:ext cx="5743766" cy="4351338"/>
          </a:xfrm>
        </p:spPr>
      </p:pic>
    </p:spTree>
    <p:extLst>
      <p:ext uri="{BB962C8B-B14F-4D97-AF65-F5344CB8AC3E}">
        <p14:creationId xmlns:p14="http://schemas.microsoft.com/office/powerpoint/2010/main" val="405710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7D9A-6603-43EC-9BE6-6617CCDA5302}"/>
              </a:ext>
            </a:extLst>
          </p:cNvPr>
          <p:cNvSpPr>
            <a:spLocks noGrp="1"/>
          </p:cNvSpPr>
          <p:nvPr>
            <p:ph type="title"/>
          </p:nvPr>
        </p:nvSpPr>
        <p:spPr/>
        <p:txBody>
          <a:bodyPr>
            <a:normAutofit/>
          </a:bodyPr>
          <a:lstStyle/>
          <a:p>
            <a:pPr algn="ctr"/>
            <a:r>
              <a:rPr lang="en-GB" sz="2800" b="1" dirty="0">
                <a:solidFill>
                  <a:srgbClr val="FF0000"/>
                </a:solidFill>
              </a:rPr>
              <a:t>Images from the Blind Veterans UK WW1 Archive</a:t>
            </a:r>
            <a:br>
              <a:rPr lang="en-GB" sz="2800" b="1" dirty="0">
                <a:solidFill>
                  <a:srgbClr val="FF0000"/>
                </a:solidFill>
              </a:rPr>
            </a:br>
            <a:r>
              <a:rPr lang="en-GB" sz="2800" b="1" dirty="0">
                <a:solidFill>
                  <a:srgbClr val="FF0000"/>
                </a:solidFill>
              </a:rPr>
              <a:t>Courtesy Rob Baker </a:t>
            </a:r>
          </a:p>
        </p:txBody>
      </p:sp>
      <p:pic>
        <p:nvPicPr>
          <p:cNvPr id="6" name="Content Placeholder 5" descr="A group of people posing for a photo&#10;&#10;Description automatically generated">
            <a:extLst>
              <a:ext uri="{FF2B5EF4-FFF2-40B4-BE49-F238E27FC236}">
                <a16:creationId xmlns:a16="http://schemas.microsoft.com/office/drawing/2014/main" id="{0E0F180C-0513-4725-9E96-EBEE7668275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19765"/>
            <a:ext cx="5181600" cy="3363057"/>
          </a:xfrm>
        </p:spPr>
      </p:pic>
      <p:pic>
        <p:nvPicPr>
          <p:cNvPr id="8" name="Content Placeholder 7" descr="A vintage photo of a group of people posing for the camera&#10;&#10;Description automatically generated">
            <a:extLst>
              <a:ext uri="{FF2B5EF4-FFF2-40B4-BE49-F238E27FC236}">
                <a16:creationId xmlns:a16="http://schemas.microsoft.com/office/drawing/2014/main" id="{C33EF490-83B5-48BD-A1F8-3DC5A085FE3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19765"/>
            <a:ext cx="5181600" cy="3363057"/>
          </a:xfrm>
        </p:spPr>
      </p:pic>
    </p:spTree>
    <p:extLst>
      <p:ext uri="{BB962C8B-B14F-4D97-AF65-F5344CB8AC3E}">
        <p14:creationId xmlns:p14="http://schemas.microsoft.com/office/powerpoint/2010/main" val="193561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388B-EBD1-4775-A859-3A8EE7086621}"/>
              </a:ext>
            </a:extLst>
          </p:cNvPr>
          <p:cNvSpPr>
            <a:spLocks noGrp="1"/>
          </p:cNvSpPr>
          <p:nvPr>
            <p:ph type="title"/>
          </p:nvPr>
        </p:nvSpPr>
        <p:spPr/>
        <p:txBody>
          <a:bodyPr>
            <a:normAutofit/>
          </a:bodyPr>
          <a:lstStyle/>
          <a:p>
            <a:pPr algn="ctr"/>
            <a:r>
              <a:rPr lang="en-GB" sz="2800" b="1" dirty="0">
                <a:solidFill>
                  <a:srgbClr val="FF0000"/>
                </a:solidFill>
              </a:rPr>
              <a:t>Ships Lost At Sea</a:t>
            </a:r>
            <a:br>
              <a:rPr lang="en-GB" sz="2800" b="1" dirty="0">
                <a:solidFill>
                  <a:srgbClr val="FF0000"/>
                </a:solidFill>
              </a:rPr>
            </a:br>
            <a:r>
              <a:rPr lang="en-GB" sz="2800" b="1" dirty="0">
                <a:solidFill>
                  <a:srgbClr val="FF0000"/>
                </a:solidFill>
              </a:rPr>
              <a:t>Image Culture Nova Dazzle Ship </a:t>
            </a:r>
            <a:br>
              <a:rPr lang="en-GB" sz="2800" b="1" dirty="0">
                <a:solidFill>
                  <a:srgbClr val="FF0000"/>
                </a:solidFill>
              </a:rPr>
            </a:br>
            <a:r>
              <a:rPr lang="en-GB" sz="1600" b="1" dirty="0">
                <a:solidFill>
                  <a:srgbClr val="FF0000"/>
                </a:solidFill>
              </a:rPr>
              <a:t>Source: Wales on line</a:t>
            </a:r>
          </a:p>
        </p:txBody>
      </p:sp>
      <p:pic>
        <p:nvPicPr>
          <p:cNvPr id="5" name="Content Placeholder 4" descr="A large ship in a body of water&#10;&#10;Description automatically generated">
            <a:extLst>
              <a:ext uri="{FF2B5EF4-FFF2-40B4-BE49-F238E27FC236}">
                <a16:creationId xmlns:a16="http://schemas.microsoft.com/office/drawing/2014/main" id="{C097C743-58DE-42E8-A544-A9993FC75C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062" y="2053431"/>
            <a:ext cx="5857875" cy="3895725"/>
          </a:xfrm>
        </p:spPr>
      </p:pic>
    </p:spTree>
    <p:extLst>
      <p:ext uri="{BB962C8B-B14F-4D97-AF65-F5344CB8AC3E}">
        <p14:creationId xmlns:p14="http://schemas.microsoft.com/office/powerpoint/2010/main" val="400004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7F58-685E-4E46-A858-614DFF13C2DF}"/>
              </a:ext>
            </a:extLst>
          </p:cNvPr>
          <p:cNvSpPr>
            <a:spLocks noGrp="1"/>
          </p:cNvSpPr>
          <p:nvPr>
            <p:ph type="title"/>
          </p:nvPr>
        </p:nvSpPr>
        <p:spPr/>
        <p:txBody>
          <a:bodyPr>
            <a:normAutofit/>
          </a:bodyPr>
          <a:lstStyle/>
          <a:p>
            <a:pPr algn="ctr"/>
            <a:r>
              <a:rPr lang="en-GB" sz="2800" b="1" dirty="0">
                <a:solidFill>
                  <a:srgbClr val="FF0000"/>
                </a:solidFill>
              </a:rPr>
              <a:t>Seldom heard stories made public</a:t>
            </a:r>
            <a:br>
              <a:rPr lang="en-GB" sz="2800" b="1" dirty="0">
                <a:solidFill>
                  <a:srgbClr val="FF0000"/>
                </a:solidFill>
              </a:rPr>
            </a:br>
            <a:r>
              <a:rPr lang="en-GB" sz="2800" b="1" dirty="0">
                <a:solidFill>
                  <a:srgbClr val="FF0000"/>
                </a:solidFill>
              </a:rPr>
              <a:t>Black seafarers of the First World War. © Royal Museums Greenwich.</a:t>
            </a:r>
          </a:p>
        </p:txBody>
      </p:sp>
      <p:pic>
        <p:nvPicPr>
          <p:cNvPr id="5" name="Content Placeholder 4" descr="&#10;&#10;Description automatically generated">
            <a:extLst>
              <a:ext uri="{FF2B5EF4-FFF2-40B4-BE49-F238E27FC236}">
                <a16:creationId xmlns:a16="http://schemas.microsoft.com/office/drawing/2014/main" id="{A1AE59E4-AA80-4ADB-AC76-C2971EF32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850" y="2194560"/>
            <a:ext cx="6210300" cy="3459321"/>
          </a:xfrm>
        </p:spPr>
      </p:pic>
    </p:spTree>
    <p:extLst>
      <p:ext uri="{BB962C8B-B14F-4D97-AF65-F5344CB8AC3E}">
        <p14:creationId xmlns:p14="http://schemas.microsoft.com/office/powerpoint/2010/main" val="389705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7271-419A-4831-8F75-F3CBF4FF4691}"/>
              </a:ext>
            </a:extLst>
          </p:cNvPr>
          <p:cNvSpPr>
            <a:spLocks noGrp="1"/>
          </p:cNvSpPr>
          <p:nvPr>
            <p:ph type="title"/>
          </p:nvPr>
        </p:nvSpPr>
        <p:spPr/>
        <p:txBody>
          <a:bodyPr>
            <a:normAutofit fontScale="90000"/>
          </a:bodyPr>
          <a:lstStyle/>
          <a:p>
            <a:pPr algn="ctr"/>
            <a:r>
              <a:rPr lang="en-GB" sz="2800" b="1" dirty="0">
                <a:solidFill>
                  <a:srgbClr val="FF0000"/>
                </a:solidFill>
              </a:rPr>
              <a:t>Images of Chinese Labour Corps</a:t>
            </a:r>
            <a:br>
              <a:rPr lang="en-GB" sz="2800" b="1" dirty="0">
                <a:solidFill>
                  <a:srgbClr val="FF0000"/>
                </a:solidFill>
              </a:rPr>
            </a:br>
            <a:r>
              <a:rPr lang="en-GB" sz="2800" b="1" dirty="0">
                <a:solidFill>
                  <a:srgbClr val="FF0000"/>
                </a:solidFill>
              </a:rPr>
              <a:t>John de Lucy/Frances Wood</a:t>
            </a:r>
            <a:br>
              <a:rPr lang="en-GB" sz="2800" b="1" dirty="0">
                <a:solidFill>
                  <a:srgbClr val="FF0000"/>
                </a:solidFill>
              </a:rPr>
            </a:br>
            <a:r>
              <a:rPr lang="en-GB" sz="2800" b="1" dirty="0">
                <a:solidFill>
                  <a:srgbClr val="FF0000"/>
                </a:solidFill>
              </a:rPr>
              <a:t>Courtesy of The Meridian Society</a:t>
            </a:r>
            <a:br>
              <a:rPr lang="en-GB" sz="2800" b="1" dirty="0">
                <a:solidFill>
                  <a:srgbClr val="FF0000"/>
                </a:solidFill>
              </a:rPr>
            </a:br>
            <a:endParaRPr lang="en-GB" sz="2800" b="1" dirty="0">
              <a:solidFill>
                <a:srgbClr val="FF0000"/>
              </a:solidFill>
            </a:endParaRPr>
          </a:p>
        </p:txBody>
      </p:sp>
      <p:pic>
        <p:nvPicPr>
          <p:cNvPr id="5" name="Content Placeholder 4" descr="&#10;Description automatically generated">
            <a:extLst>
              <a:ext uri="{FF2B5EF4-FFF2-40B4-BE49-F238E27FC236}">
                <a16:creationId xmlns:a16="http://schemas.microsoft.com/office/drawing/2014/main" id="{598C9C72-E979-4888-868E-54D9AF8C8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62" y="1825625"/>
            <a:ext cx="8702676" cy="4351338"/>
          </a:xfrm>
        </p:spPr>
      </p:pic>
    </p:spTree>
    <p:extLst>
      <p:ext uri="{BB962C8B-B14F-4D97-AF65-F5344CB8AC3E}">
        <p14:creationId xmlns:p14="http://schemas.microsoft.com/office/powerpoint/2010/main" val="194499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9605-620D-4930-9E01-92E0A34B6060}"/>
              </a:ext>
            </a:extLst>
          </p:cNvPr>
          <p:cNvSpPr>
            <a:spLocks noGrp="1"/>
          </p:cNvSpPr>
          <p:nvPr>
            <p:ph type="ctrTitle"/>
          </p:nvPr>
        </p:nvSpPr>
        <p:spPr/>
        <p:txBody>
          <a:bodyPr>
            <a:normAutofit/>
          </a:bodyPr>
          <a:lstStyle/>
          <a:p>
            <a:r>
              <a:rPr lang="en-GB" sz="3200" b="1" dirty="0">
                <a:solidFill>
                  <a:srgbClr val="FF0000"/>
                </a:solidFill>
              </a:rPr>
              <a:t>An Exploration of the Human Face of WW1</a:t>
            </a:r>
          </a:p>
        </p:txBody>
      </p:sp>
      <p:sp>
        <p:nvSpPr>
          <p:cNvPr id="3" name="Subtitle 2">
            <a:extLst>
              <a:ext uri="{FF2B5EF4-FFF2-40B4-BE49-F238E27FC236}">
                <a16:creationId xmlns:a16="http://schemas.microsoft.com/office/drawing/2014/main" id="{EF320C34-6EB7-4C69-B5D9-DA40ED3380B7}"/>
              </a:ext>
            </a:extLst>
          </p:cNvPr>
          <p:cNvSpPr>
            <a:spLocks noGrp="1"/>
          </p:cNvSpPr>
          <p:nvPr>
            <p:ph type="subTitle" idx="1"/>
          </p:nvPr>
        </p:nvSpPr>
        <p:spPr/>
        <p:txBody>
          <a:bodyPr/>
          <a:lstStyle/>
          <a:p>
            <a:r>
              <a:rPr lang="en-GB" dirty="0"/>
              <a:t>CONCEPT</a:t>
            </a:r>
          </a:p>
        </p:txBody>
      </p:sp>
    </p:spTree>
    <p:extLst>
      <p:ext uri="{BB962C8B-B14F-4D97-AF65-F5344CB8AC3E}">
        <p14:creationId xmlns:p14="http://schemas.microsoft.com/office/powerpoint/2010/main" val="426847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484A-36F6-4711-8663-92F8E27CBD8D}"/>
              </a:ext>
            </a:extLst>
          </p:cNvPr>
          <p:cNvSpPr>
            <a:spLocks noGrp="1"/>
          </p:cNvSpPr>
          <p:nvPr>
            <p:ph type="ctrTitle"/>
          </p:nvPr>
        </p:nvSpPr>
        <p:spPr/>
        <p:txBody>
          <a:bodyPr>
            <a:normAutofit/>
          </a:bodyPr>
          <a:lstStyle/>
          <a:p>
            <a:r>
              <a:rPr lang="en-GB" sz="2800" b="1" dirty="0">
                <a:solidFill>
                  <a:srgbClr val="FF0000"/>
                </a:solidFill>
              </a:rPr>
              <a:t>Bringing the untold stories of everyday people out on to the streets as a public art installation</a:t>
            </a:r>
          </a:p>
        </p:txBody>
      </p:sp>
      <p:sp>
        <p:nvSpPr>
          <p:cNvPr id="3" name="Subtitle 2">
            <a:extLst>
              <a:ext uri="{FF2B5EF4-FFF2-40B4-BE49-F238E27FC236}">
                <a16:creationId xmlns:a16="http://schemas.microsoft.com/office/drawing/2014/main" id="{F566769F-469F-44F3-A2B8-EA879D397980}"/>
              </a:ext>
            </a:extLst>
          </p:cNvPr>
          <p:cNvSpPr>
            <a:spLocks noGrp="1"/>
          </p:cNvSpPr>
          <p:nvPr>
            <p:ph type="subTitle" idx="1"/>
          </p:nvPr>
        </p:nvSpPr>
        <p:spPr/>
        <p:txBody>
          <a:bodyPr>
            <a:normAutofit lnSpcReduction="10000"/>
          </a:bodyPr>
          <a:lstStyle/>
          <a:p>
            <a:endParaRPr lang="en-GB" dirty="0"/>
          </a:p>
          <a:p>
            <a:r>
              <a:rPr lang="en-GB" dirty="0"/>
              <a:t>To commemorate all of the people from all of the countries to share their contribution to WW1 to their communities to pass down to</a:t>
            </a:r>
          </a:p>
          <a:p>
            <a:r>
              <a:rPr lang="en-GB" dirty="0"/>
              <a:t> younger generations now and in the future. </a:t>
            </a:r>
          </a:p>
        </p:txBody>
      </p:sp>
    </p:spTree>
    <p:extLst>
      <p:ext uri="{BB962C8B-B14F-4D97-AF65-F5344CB8AC3E}">
        <p14:creationId xmlns:p14="http://schemas.microsoft.com/office/powerpoint/2010/main" val="111665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C6F0-E7D8-49A1-926F-1E014BDC9538}"/>
              </a:ext>
            </a:extLst>
          </p:cNvPr>
          <p:cNvSpPr>
            <a:spLocks noGrp="1"/>
          </p:cNvSpPr>
          <p:nvPr>
            <p:ph type="ctrTitle"/>
          </p:nvPr>
        </p:nvSpPr>
        <p:spPr/>
        <p:txBody>
          <a:bodyPr/>
          <a:lstStyle/>
          <a:p>
            <a:r>
              <a:rPr lang="en-GB" sz="2800" b="1" dirty="0">
                <a:solidFill>
                  <a:srgbClr val="FF0000"/>
                </a:solidFill>
              </a:rPr>
              <a:t>The Sound Agents</a:t>
            </a:r>
            <a:br>
              <a:rPr lang="en-GB" dirty="0"/>
            </a:br>
            <a:r>
              <a:rPr lang="en-GB" sz="2000" dirty="0">
                <a:hlinkClick r:id="rId2">
                  <a:extLst>
                    <a:ext uri="{A12FA001-AC4F-418D-AE19-62706E023703}">
                      <ahyp:hlinkClr xmlns:ahyp="http://schemas.microsoft.com/office/drawing/2018/hyperlinkcolor" val="tx"/>
                    </a:ext>
                  </a:extLst>
                </a:hlinkClick>
              </a:rPr>
              <a:t>https://www.thesoundagents.com</a:t>
            </a:r>
            <a:br>
              <a:rPr lang="en-GB" sz="2000" dirty="0"/>
            </a:br>
            <a:r>
              <a:rPr lang="en-GB" sz="2000" dirty="0">
                <a:hlinkClick r:id="rId3">
                  <a:extLst>
                    <a:ext uri="{A12FA001-AC4F-418D-AE19-62706E023703}">
                      <ahyp:hlinkClr xmlns:ahyp="http://schemas.microsoft.com/office/drawing/2018/hyperlinkcolor" val="tx"/>
                    </a:ext>
                  </a:extLst>
                </a:hlinkClick>
              </a:rPr>
              <a:t>http://soundagents.blogspot.com</a:t>
            </a:r>
            <a:br>
              <a:rPr lang="en-GB" sz="2000" dirty="0"/>
            </a:br>
            <a:endParaRPr lang="en-GB" sz="2000" dirty="0"/>
          </a:p>
        </p:txBody>
      </p:sp>
      <p:sp>
        <p:nvSpPr>
          <p:cNvPr id="3" name="Subtitle 2">
            <a:extLst>
              <a:ext uri="{FF2B5EF4-FFF2-40B4-BE49-F238E27FC236}">
                <a16:creationId xmlns:a16="http://schemas.microsoft.com/office/drawing/2014/main" id="{30083030-E144-472D-B70D-42770847DABD}"/>
              </a:ext>
            </a:extLst>
          </p:cNvPr>
          <p:cNvSpPr>
            <a:spLocks noGrp="1"/>
          </p:cNvSpPr>
          <p:nvPr>
            <p:ph type="subTitle" idx="1"/>
          </p:nvPr>
        </p:nvSpPr>
        <p:spPr/>
        <p:txBody>
          <a:bodyPr>
            <a:normAutofit lnSpcReduction="10000"/>
          </a:bodyPr>
          <a:lstStyle/>
          <a:p>
            <a:r>
              <a:rPr lang="en-GB" dirty="0"/>
              <a:t>Contact: </a:t>
            </a:r>
          </a:p>
          <a:p>
            <a:r>
              <a:rPr lang="en-GB" dirty="0"/>
              <a:t>John J. Campbell &amp; Moira Kenny</a:t>
            </a:r>
          </a:p>
          <a:p>
            <a:r>
              <a:rPr lang="en-GB" dirty="0">
                <a:hlinkClick r:id="rId4">
                  <a:extLst>
                    <a:ext uri="{A12FA001-AC4F-418D-AE19-62706E023703}">
                      <ahyp:hlinkClr xmlns:ahyp="http://schemas.microsoft.com/office/drawing/2018/hyperlinkcolor" val="tx"/>
                    </a:ext>
                  </a:extLst>
                </a:hlinkClick>
              </a:rPr>
              <a:t>Email: Thesoundagents@gmx.co.uk</a:t>
            </a:r>
            <a:endParaRPr lang="en-GB" dirty="0"/>
          </a:p>
          <a:p>
            <a:r>
              <a:rPr lang="en-GB" dirty="0"/>
              <a:t>Mobile: 07923925379</a:t>
            </a:r>
          </a:p>
        </p:txBody>
      </p:sp>
    </p:spTree>
    <p:extLst>
      <p:ext uri="{BB962C8B-B14F-4D97-AF65-F5344CB8AC3E}">
        <p14:creationId xmlns:p14="http://schemas.microsoft.com/office/powerpoint/2010/main" val="124387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536F-FD62-4808-8D8E-09EF960AD673}"/>
              </a:ext>
            </a:extLst>
          </p:cNvPr>
          <p:cNvSpPr>
            <a:spLocks noGrp="1"/>
          </p:cNvSpPr>
          <p:nvPr>
            <p:ph type="title"/>
          </p:nvPr>
        </p:nvSpPr>
        <p:spPr>
          <a:xfrm>
            <a:off x="4965430" y="629266"/>
            <a:ext cx="6586491" cy="1676603"/>
          </a:xfrm>
        </p:spPr>
        <p:txBody>
          <a:bodyPr vert="horz" lIns="91440" tIns="45720" rIns="91440" bIns="45720" rtlCol="0" anchor="ctr">
            <a:normAutofit/>
          </a:bodyPr>
          <a:lstStyle/>
          <a:p>
            <a:pPr algn="ctr"/>
            <a:r>
              <a:rPr lang="en-US" sz="2800" b="1" dirty="0">
                <a:solidFill>
                  <a:srgbClr val="FF0000"/>
                </a:solidFill>
              </a:rPr>
              <a:t>Meeting Steve Lau</a:t>
            </a:r>
            <a:br>
              <a:rPr lang="en-US" sz="2800" b="1" dirty="0">
                <a:solidFill>
                  <a:srgbClr val="FF0000"/>
                </a:solidFill>
              </a:rPr>
            </a:br>
            <a:r>
              <a:rPr lang="en-US" sz="2800" b="1" dirty="0">
                <a:solidFill>
                  <a:srgbClr val="FF0000"/>
                </a:solidFill>
              </a:rPr>
              <a:t>Ensuring we remember</a:t>
            </a:r>
          </a:p>
        </p:txBody>
      </p:sp>
      <p:pic>
        <p:nvPicPr>
          <p:cNvPr id="10" name="Picture Placeholder 9">
            <a:extLst>
              <a:ext uri="{FF2B5EF4-FFF2-40B4-BE49-F238E27FC236}">
                <a16:creationId xmlns:a16="http://schemas.microsoft.com/office/drawing/2014/main" id="{6568BE95-75B5-426B-8F1F-F16D30E45A7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391" r="2" b="8393"/>
          <a:stretch/>
        </p:blipFill>
        <p:spPr>
          <a:xfrm>
            <a:off x="20" y="10"/>
            <a:ext cx="4635571" cy="6857990"/>
          </a:xfrm>
          <a:prstGeom prst="rect">
            <a:avLst/>
          </a:prstGeom>
          <a:effectLst/>
        </p:spPr>
      </p:pic>
      <p:sp>
        <p:nvSpPr>
          <p:cNvPr id="4" name="Text Placeholder 3">
            <a:extLst>
              <a:ext uri="{FF2B5EF4-FFF2-40B4-BE49-F238E27FC236}">
                <a16:creationId xmlns:a16="http://schemas.microsoft.com/office/drawing/2014/main" id="{D4DB65BF-B791-4E92-B898-FE152AEA8DE6}"/>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algn="ctr"/>
            <a:r>
              <a:rPr lang="en-US" sz="2800" dirty="0"/>
              <a:t>While recording  The Liverpool Chinese Oral History 2014 funded by HLF The Guardian newspaper published an article about the 96,000 Chinese </a:t>
            </a:r>
            <a:r>
              <a:rPr lang="en-US" sz="2800" dirty="0" err="1"/>
              <a:t>Labour</a:t>
            </a:r>
            <a:r>
              <a:rPr lang="en-US" sz="2800" dirty="0"/>
              <a:t> Corps</a:t>
            </a:r>
          </a:p>
          <a:p>
            <a:pPr algn="ctr"/>
            <a:endParaRPr lang="en-US" sz="2800" dirty="0"/>
          </a:p>
          <a:p>
            <a:pPr algn="ctr"/>
            <a:r>
              <a:rPr lang="en-US" sz="2800" dirty="0"/>
              <a:t>The young men had travelled via Liverpool to France and Belgium</a:t>
            </a:r>
          </a:p>
        </p:txBody>
      </p:sp>
    </p:spTree>
    <p:extLst>
      <p:ext uri="{BB962C8B-B14F-4D97-AF65-F5344CB8AC3E}">
        <p14:creationId xmlns:p14="http://schemas.microsoft.com/office/powerpoint/2010/main" val="34674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cene&#10;&#10;Description automatically generated">
            <a:extLst>
              <a:ext uri="{FF2B5EF4-FFF2-40B4-BE49-F238E27FC236}">
                <a16:creationId xmlns:a16="http://schemas.microsoft.com/office/drawing/2014/main" id="{795FF0CB-BFC0-47F1-BD66-CBBC63D9F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46519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B558-019B-42B1-BA05-53E877EA319B}"/>
              </a:ext>
            </a:extLst>
          </p:cNvPr>
          <p:cNvSpPr>
            <a:spLocks noGrp="1"/>
          </p:cNvSpPr>
          <p:nvPr>
            <p:ph type="title"/>
          </p:nvPr>
        </p:nvSpPr>
        <p:spPr>
          <a:xfrm>
            <a:off x="648929" y="629266"/>
            <a:ext cx="6586491" cy="1676603"/>
          </a:xfrm>
        </p:spPr>
        <p:txBody>
          <a:bodyPr vert="horz" lIns="91440" tIns="45720" rIns="91440" bIns="45720" rtlCol="0" anchor="ctr">
            <a:normAutofit/>
          </a:bodyPr>
          <a:lstStyle/>
          <a:p>
            <a:pPr algn="ctr"/>
            <a:r>
              <a:rPr lang="en-US" sz="2800" b="1" dirty="0">
                <a:solidFill>
                  <a:srgbClr val="FF0000"/>
                </a:solidFill>
              </a:rPr>
              <a:t>A Cyclorama the size of a football field!</a:t>
            </a:r>
          </a:p>
        </p:txBody>
      </p:sp>
      <p:sp>
        <p:nvSpPr>
          <p:cNvPr id="4" name="Text Placeholder 3">
            <a:extLst>
              <a:ext uri="{FF2B5EF4-FFF2-40B4-BE49-F238E27FC236}">
                <a16:creationId xmlns:a16="http://schemas.microsoft.com/office/drawing/2014/main" id="{B6127C92-8D23-4AFF-87DE-3F8A6327DA39}"/>
              </a:ext>
            </a:extLst>
          </p:cNvPr>
          <p:cNvSpPr>
            <a:spLocks noGrp="1"/>
          </p:cNvSpPr>
          <p:nvPr>
            <p:ph type="body" sz="half" idx="2"/>
          </p:nvPr>
        </p:nvSpPr>
        <p:spPr>
          <a:xfrm>
            <a:off x="648930" y="2438400"/>
            <a:ext cx="6586489" cy="3785419"/>
          </a:xfrm>
        </p:spPr>
        <p:txBody>
          <a:bodyPr vert="horz" lIns="91440" tIns="45720" rIns="91440" bIns="45720" rtlCol="0">
            <a:normAutofit lnSpcReduction="10000"/>
          </a:bodyPr>
          <a:lstStyle/>
          <a:p>
            <a:pPr marL="285750" indent="-228600">
              <a:buFont typeface="Arial" panose="020B0604020202020204" pitchFamily="34" charset="0"/>
              <a:buChar char="•"/>
            </a:pPr>
            <a:r>
              <a:rPr lang="en-US" sz="1900" i="1" dirty="0"/>
              <a:t>“5,000 full length portraits of prominent figures of WW1. </a:t>
            </a:r>
          </a:p>
          <a:p>
            <a:pPr marL="285750" indent="-228600">
              <a:buFont typeface="Arial" panose="020B0604020202020204" pitchFamily="34" charset="0"/>
              <a:buChar char="•"/>
            </a:pPr>
            <a:r>
              <a:rPr lang="en-US" sz="1900" i="1" dirty="0"/>
              <a:t>Artist generated propaganda while the war raged celebrated in Paris as a solemn and nostalgic work after the war, then was promoted as a circuslike spectacle on a post war tour of the United states. </a:t>
            </a:r>
          </a:p>
          <a:p>
            <a:pPr marL="285750" indent="-228600">
              <a:buFont typeface="Arial" panose="020B0604020202020204" pitchFamily="34" charset="0"/>
              <a:buChar char="•"/>
            </a:pPr>
            <a:r>
              <a:rPr lang="en-US" sz="1900" i="1" dirty="0"/>
              <a:t>“Updated” to appeal to Americans more celebratory view of the conflict. Consigned to storage and all but forgotten after WWII. </a:t>
            </a:r>
          </a:p>
          <a:p>
            <a:pPr marL="285750" indent="-228600">
              <a:buFont typeface="Arial" panose="020B0604020202020204" pitchFamily="34" charset="0"/>
              <a:buChar char="•"/>
            </a:pPr>
            <a:r>
              <a:rPr lang="en-US" sz="1900" i="1" dirty="0"/>
              <a:t>Procured for Kansas City’s Liberty Memorial 1956. Less than 7% of the work reconfigured.</a:t>
            </a:r>
          </a:p>
          <a:p>
            <a:pPr marL="285750" indent="-228600">
              <a:buFont typeface="Arial" panose="020B0604020202020204" pitchFamily="34" charset="0"/>
              <a:buChar char="•"/>
            </a:pPr>
            <a:r>
              <a:rPr lang="en-US" sz="1900" i="1" dirty="0"/>
              <a:t>Fragments surfacing on eBay and Paris flea markets”. </a:t>
            </a:r>
          </a:p>
          <a:p>
            <a:pPr marL="57150"/>
            <a:r>
              <a:rPr lang="en-US" sz="1900" i="1" dirty="0"/>
              <a:t>                                                                               MARK LEVITCH 2006</a:t>
            </a:r>
          </a:p>
        </p:txBody>
      </p:sp>
      <p:pic>
        <p:nvPicPr>
          <p:cNvPr id="6" name="Picture Placeholder 5" descr="A painting of a person&#10;&#10;Description automatically generated">
            <a:extLst>
              <a:ext uri="{FF2B5EF4-FFF2-40B4-BE49-F238E27FC236}">
                <a16:creationId xmlns:a16="http://schemas.microsoft.com/office/drawing/2014/main" id="{359A9F83-42D6-44CC-9F01-8F7F4DDC134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49" r="1" b="1"/>
          <a:stretch/>
        </p:blipFill>
        <p:spPr>
          <a:xfrm>
            <a:off x="7556408" y="10"/>
            <a:ext cx="4635591" cy="6857990"/>
          </a:xfrm>
          <a:prstGeom prst="rect">
            <a:avLst/>
          </a:prstGeom>
          <a:effectLst/>
        </p:spPr>
      </p:pic>
    </p:spTree>
    <p:extLst>
      <p:ext uri="{BB962C8B-B14F-4D97-AF65-F5344CB8AC3E}">
        <p14:creationId xmlns:p14="http://schemas.microsoft.com/office/powerpoint/2010/main" val="35782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869B-BA1A-469F-9791-E3F0823D1537}"/>
              </a:ext>
            </a:extLst>
          </p:cNvPr>
          <p:cNvSpPr>
            <a:spLocks noGrp="1"/>
          </p:cNvSpPr>
          <p:nvPr>
            <p:ph type="title"/>
          </p:nvPr>
        </p:nvSpPr>
        <p:spPr/>
        <p:txBody>
          <a:bodyPr>
            <a:normAutofit fontScale="90000"/>
          </a:bodyPr>
          <a:lstStyle/>
          <a:p>
            <a:pPr algn="ctr"/>
            <a:r>
              <a:rPr lang="en-GB" sz="3100" b="1" dirty="0">
                <a:solidFill>
                  <a:srgbClr val="FF0000"/>
                </a:solidFill>
              </a:rPr>
              <a:t>A monumental artwork commissioned by the French government at the beginning of the conflict that saw the Chinese painted out to be replaced by the United States. </a:t>
            </a:r>
            <a:endParaRPr lang="en-GB" b="1" dirty="0">
              <a:solidFill>
                <a:srgbClr val="FF0000"/>
              </a:solidFill>
            </a:endParaRPr>
          </a:p>
        </p:txBody>
      </p:sp>
      <p:sp>
        <p:nvSpPr>
          <p:cNvPr id="3" name="Content Placeholder 2">
            <a:extLst>
              <a:ext uri="{FF2B5EF4-FFF2-40B4-BE49-F238E27FC236}">
                <a16:creationId xmlns:a16="http://schemas.microsoft.com/office/drawing/2014/main" id="{827CF2FE-2576-46DA-B9AF-8519B4289675}"/>
              </a:ext>
            </a:extLst>
          </p:cNvPr>
          <p:cNvSpPr>
            <a:spLocks noGrp="1"/>
          </p:cNvSpPr>
          <p:nvPr>
            <p:ph sz="half" idx="1"/>
          </p:nvPr>
        </p:nvSpPr>
        <p:spPr>
          <a:xfrm>
            <a:off x="592540" y="1989399"/>
            <a:ext cx="5181600" cy="4351338"/>
          </a:xfrm>
        </p:spPr>
        <p:txBody>
          <a:bodyPr/>
          <a:lstStyle/>
          <a:p>
            <a:pPr marL="0" indent="0" algn="ctr">
              <a:buNone/>
            </a:pPr>
            <a:endParaRPr lang="en-GB" i="1" dirty="0"/>
          </a:p>
          <a:p>
            <a:pPr marL="0" indent="0" algn="ctr">
              <a:buNone/>
            </a:pPr>
            <a:endParaRPr lang="en-GB" i="1" dirty="0"/>
          </a:p>
          <a:p>
            <a:pPr marL="0" indent="0" algn="ctr">
              <a:buNone/>
            </a:pPr>
            <a:r>
              <a:rPr lang="en-GB" i="1" dirty="0"/>
              <a:t>“ Painting lent both a dignity to and an oft-needed mental distancing from events and people that photography did not”</a:t>
            </a:r>
          </a:p>
          <a:p>
            <a:pPr marL="0" indent="0" algn="ctr">
              <a:buNone/>
            </a:pPr>
            <a:r>
              <a:rPr lang="en-GB" sz="1600" i="1" dirty="0"/>
              <a:t>P71 MARK LEVITCH 2006</a:t>
            </a:r>
          </a:p>
          <a:p>
            <a:pPr marL="0" indent="0" algn="ctr">
              <a:buNone/>
            </a:pPr>
            <a:endParaRPr lang="en-GB" sz="1600" i="1" dirty="0"/>
          </a:p>
          <a:p>
            <a:pPr marL="0" indent="0">
              <a:buNone/>
            </a:pPr>
            <a:r>
              <a:rPr lang="en-GB" sz="1600" i="1" dirty="0"/>
              <a:t>Image:</a:t>
            </a:r>
          </a:p>
          <a:p>
            <a:pPr marL="0" indent="0">
              <a:buNone/>
            </a:pPr>
            <a:r>
              <a:rPr lang="en-GB" sz="1600" i="1" dirty="0"/>
              <a:t>The Meridian Society CLC Exhibition Liverpool August 2018 Curated by Peng </a:t>
            </a:r>
            <a:r>
              <a:rPr lang="en-GB" sz="1600" i="1" dirty="0" err="1"/>
              <a:t>Wenlan</a:t>
            </a:r>
            <a:r>
              <a:rPr lang="en-GB" sz="1600" i="1" dirty="0"/>
              <a:t>,  John J. Campbell, Moira Kenny</a:t>
            </a:r>
          </a:p>
        </p:txBody>
      </p:sp>
      <p:pic>
        <p:nvPicPr>
          <p:cNvPr id="6" name="Content Placeholder 5" descr="Graffiti on a wall&#10;&#10;Description automatically generated">
            <a:extLst>
              <a:ext uri="{FF2B5EF4-FFF2-40B4-BE49-F238E27FC236}">
                <a16:creationId xmlns:a16="http://schemas.microsoft.com/office/drawing/2014/main" id="{45E3E8EC-428C-46F9-85DE-527349B9FD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7999" y="2252133"/>
            <a:ext cx="4301067" cy="3471334"/>
          </a:xfrm>
        </p:spPr>
      </p:pic>
    </p:spTree>
    <p:extLst>
      <p:ext uri="{BB962C8B-B14F-4D97-AF65-F5344CB8AC3E}">
        <p14:creationId xmlns:p14="http://schemas.microsoft.com/office/powerpoint/2010/main" val="180786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15E6-708C-40C1-BBB0-2BABD9F44432}"/>
              </a:ext>
            </a:extLst>
          </p:cNvPr>
          <p:cNvSpPr>
            <a:spLocks noGrp="1"/>
          </p:cNvSpPr>
          <p:nvPr>
            <p:ph type="title"/>
          </p:nvPr>
        </p:nvSpPr>
        <p:spPr/>
        <p:txBody>
          <a:bodyPr>
            <a:normAutofit/>
          </a:bodyPr>
          <a:lstStyle/>
          <a:p>
            <a:pPr algn="ctr"/>
            <a:r>
              <a:rPr lang="en-GB" sz="2800" b="1" dirty="0">
                <a:solidFill>
                  <a:srgbClr val="FF0000"/>
                </a:solidFill>
              </a:rPr>
              <a:t>Three dimensional model showing the composition of The Pantheon de la Guerre panorama. Model: by Casey </a:t>
            </a:r>
            <a:r>
              <a:rPr lang="en-GB" sz="2800" b="1" dirty="0" err="1">
                <a:solidFill>
                  <a:srgbClr val="FF0000"/>
                </a:solidFill>
              </a:rPr>
              <a:t>Servis</a:t>
            </a:r>
            <a:r>
              <a:rPr lang="en-GB" sz="2800" b="1" dirty="0">
                <a:solidFill>
                  <a:srgbClr val="FF0000"/>
                </a:solidFill>
              </a:rPr>
              <a:t> Fig 4 p 6</a:t>
            </a:r>
          </a:p>
        </p:txBody>
      </p:sp>
      <p:pic>
        <p:nvPicPr>
          <p:cNvPr id="5" name="Content Placeholder 4">
            <a:extLst>
              <a:ext uri="{FF2B5EF4-FFF2-40B4-BE49-F238E27FC236}">
                <a16:creationId xmlns:a16="http://schemas.microsoft.com/office/drawing/2014/main" id="{A213F697-1243-474B-8CD1-1F101E276B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918" y="1825625"/>
            <a:ext cx="6338163" cy="4351338"/>
          </a:xfrm>
        </p:spPr>
      </p:pic>
    </p:spTree>
    <p:extLst>
      <p:ext uri="{BB962C8B-B14F-4D97-AF65-F5344CB8AC3E}">
        <p14:creationId xmlns:p14="http://schemas.microsoft.com/office/powerpoint/2010/main" val="264330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628AC1-FCA2-4C45-BD3C-6ED81F092277}"/>
              </a:ext>
            </a:extLst>
          </p:cNvPr>
          <p:cNvSpPr>
            <a:spLocks noGrp="1"/>
          </p:cNvSpPr>
          <p:nvPr>
            <p:ph type="title"/>
          </p:nvPr>
        </p:nvSpPr>
        <p:spPr/>
        <p:txBody>
          <a:bodyPr/>
          <a:lstStyle/>
          <a:p>
            <a:pPr algn="ctr"/>
            <a:r>
              <a:rPr lang="en-GB" b="1" dirty="0">
                <a:solidFill>
                  <a:srgbClr val="FF0000"/>
                </a:solidFill>
              </a:rPr>
              <a:t>Pantheon de la Guerre Building Paris</a:t>
            </a:r>
            <a:endParaRPr lang="en-GB" b="1" dirty="0"/>
          </a:p>
        </p:txBody>
      </p:sp>
      <p:sp>
        <p:nvSpPr>
          <p:cNvPr id="8" name="Text Placeholder 7">
            <a:extLst>
              <a:ext uri="{FF2B5EF4-FFF2-40B4-BE49-F238E27FC236}">
                <a16:creationId xmlns:a16="http://schemas.microsoft.com/office/drawing/2014/main" id="{9CC215BD-88EF-40A5-A55B-DE05D1C2A12C}"/>
              </a:ext>
            </a:extLst>
          </p:cNvPr>
          <p:cNvSpPr>
            <a:spLocks noGrp="1"/>
          </p:cNvSpPr>
          <p:nvPr>
            <p:ph type="body" idx="1"/>
          </p:nvPr>
        </p:nvSpPr>
        <p:spPr/>
        <p:txBody>
          <a:bodyPr>
            <a:normAutofit fontScale="92500" lnSpcReduction="20000"/>
          </a:bodyPr>
          <a:lstStyle/>
          <a:p>
            <a:pPr algn="ctr"/>
            <a:r>
              <a:rPr lang="en-GB" dirty="0"/>
              <a:t>148 rue de </a:t>
            </a:r>
            <a:r>
              <a:rPr lang="en-GB" dirty="0" err="1"/>
              <a:t>L’Universite</a:t>
            </a:r>
            <a:r>
              <a:rPr lang="en-GB" dirty="0"/>
              <a:t> Paris Constructed 1916. Photo: Pantheon de la Guerre exhibition catalogue, New York 1920</a:t>
            </a:r>
          </a:p>
        </p:txBody>
      </p:sp>
      <p:pic>
        <p:nvPicPr>
          <p:cNvPr id="15" name="Content Placeholder 14" descr="A vintage photo of an old building&#10;&#10;Description automatically generated">
            <a:extLst>
              <a:ext uri="{FF2B5EF4-FFF2-40B4-BE49-F238E27FC236}">
                <a16:creationId xmlns:a16="http://schemas.microsoft.com/office/drawing/2014/main" id="{988BD90E-93F8-4B21-BA7C-CC82CC0F2B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2289" y="2505075"/>
            <a:ext cx="4912784" cy="3684588"/>
          </a:xfrm>
        </p:spPr>
      </p:pic>
      <p:sp>
        <p:nvSpPr>
          <p:cNvPr id="10" name="Text Placeholder 9">
            <a:extLst>
              <a:ext uri="{FF2B5EF4-FFF2-40B4-BE49-F238E27FC236}">
                <a16:creationId xmlns:a16="http://schemas.microsoft.com/office/drawing/2014/main" id="{36EA5E26-493F-4157-8B27-78BA79B39716}"/>
              </a:ext>
            </a:extLst>
          </p:cNvPr>
          <p:cNvSpPr>
            <a:spLocks noGrp="1"/>
          </p:cNvSpPr>
          <p:nvPr>
            <p:ph type="body" sz="quarter" idx="3"/>
          </p:nvPr>
        </p:nvSpPr>
        <p:spPr/>
        <p:txBody>
          <a:bodyPr>
            <a:normAutofit fontScale="92500" lnSpcReduction="20000"/>
          </a:bodyPr>
          <a:lstStyle/>
          <a:p>
            <a:pPr algn="ctr"/>
            <a:r>
              <a:rPr lang="en-GB" dirty="0"/>
              <a:t>The dilapidated building shortly before destruction in 1960 (Archives de Paris)</a:t>
            </a:r>
          </a:p>
        </p:txBody>
      </p:sp>
      <p:pic>
        <p:nvPicPr>
          <p:cNvPr id="13" name="Content Placeholder 12" descr="&#10;&#10;&#10;">
            <a:extLst>
              <a:ext uri="{FF2B5EF4-FFF2-40B4-BE49-F238E27FC236}">
                <a16:creationId xmlns:a16="http://schemas.microsoft.com/office/drawing/2014/main" id="{A8FBB665-D921-4237-A228-5CB3C3A3AE8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07402" y="2505075"/>
            <a:ext cx="4912784" cy="3684588"/>
          </a:xfrm>
        </p:spPr>
      </p:pic>
    </p:spTree>
    <p:extLst>
      <p:ext uri="{BB962C8B-B14F-4D97-AF65-F5344CB8AC3E}">
        <p14:creationId xmlns:p14="http://schemas.microsoft.com/office/powerpoint/2010/main" val="127985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9C47-2FE5-4F1E-9F6F-6104B9123607}"/>
              </a:ext>
            </a:extLst>
          </p:cNvPr>
          <p:cNvSpPr>
            <a:spLocks noGrp="1"/>
          </p:cNvSpPr>
          <p:nvPr>
            <p:ph type="title"/>
          </p:nvPr>
        </p:nvSpPr>
        <p:spPr>
          <a:xfrm>
            <a:off x="838200" y="365125"/>
            <a:ext cx="10515600" cy="1834736"/>
          </a:xfrm>
        </p:spPr>
        <p:txBody>
          <a:bodyPr>
            <a:normAutofit fontScale="90000"/>
          </a:bodyPr>
          <a:lstStyle/>
          <a:p>
            <a:pPr algn="ctr"/>
            <a:r>
              <a:rPr lang="en-GB" sz="2800" b="1" u="sng" dirty="0">
                <a:solidFill>
                  <a:srgbClr val="FF0000"/>
                </a:solidFill>
              </a:rPr>
              <a:t>PROJECT DESIGN</a:t>
            </a:r>
            <a:br>
              <a:rPr lang="en-GB" sz="2800" b="1" u="sng" dirty="0">
                <a:solidFill>
                  <a:srgbClr val="FF0000"/>
                </a:solidFill>
              </a:rPr>
            </a:br>
            <a:br>
              <a:rPr lang="en-GB" sz="2800" b="1" i="1" dirty="0">
                <a:solidFill>
                  <a:srgbClr val="FF0000"/>
                </a:solidFill>
              </a:rPr>
            </a:br>
            <a:r>
              <a:rPr lang="en-GB" sz="2200" b="1" i="1" dirty="0">
                <a:solidFill>
                  <a:srgbClr val="FF0000"/>
                </a:solidFill>
              </a:rPr>
              <a:t>The Heritage is the untold and unheard heard histories of the Forgotten Heroes of WW1. </a:t>
            </a:r>
            <a:br>
              <a:rPr lang="en-GB" sz="2200" i="1" dirty="0">
                <a:solidFill>
                  <a:srgbClr val="FF0000"/>
                </a:solidFill>
              </a:rPr>
            </a:br>
            <a:r>
              <a:rPr lang="en-GB" sz="2200" b="1" i="1" dirty="0">
                <a:solidFill>
                  <a:srgbClr val="FF0000"/>
                </a:solidFill>
              </a:rPr>
              <a:t>The time is 1914 – 1918 up to1923.</a:t>
            </a:r>
            <a:br>
              <a:rPr lang="en-GB" dirty="0"/>
            </a:br>
            <a:endParaRPr lang="en-GB" sz="2800" b="1" dirty="0">
              <a:solidFill>
                <a:srgbClr val="FF0000"/>
              </a:solidFill>
            </a:endParaRPr>
          </a:p>
        </p:txBody>
      </p:sp>
      <p:sp>
        <p:nvSpPr>
          <p:cNvPr id="3" name="Content Placeholder 2">
            <a:extLst>
              <a:ext uri="{FF2B5EF4-FFF2-40B4-BE49-F238E27FC236}">
                <a16:creationId xmlns:a16="http://schemas.microsoft.com/office/drawing/2014/main" id="{389DC696-0D82-4086-9392-95E3B43EFE9F}"/>
              </a:ext>
            </a:extLst>
          </p:cNvPr>
          <p:cNvSpPr>
            <a:spLocks noGrp="1"/>
          </p:cNvSpPr>
          <p:nvPr>
            <p:ph idx="1"/>
          </p:nvPr>
        </p:nvSpPr>
        <p:spPr/>
        <p:txBody>
          <a:bodyPr>
            <a:normAutofit/>
          </a:bodyPr>
          <a:lstStyle/>
          <a:p>
            <a:pPr marL="0" indent="0">
              <a:buNone/>
            </a:pPr>
            <a:r>
              <a:rPr lang="en-GB" sz="2000" b="1" dirty="0"/>
              <a:t>THE THEMES</a:t>
            </a:r>
            <a:endParaRPr lang="en-GB" sz="2000" dirty="0"/>
          </a:p>
          <a:p>
            <a:r>
              <a:rPr lang="en-GB" sz="2000" b="1" dirty="0"/>
              <a:t>Blind men of WW1 working with Blind Veterans UK and drawing upon their archives and historical artefacts.  The annual reports for the Outdoor Workshops for 1913, 1916 and 1928 are held in Merseyside Record Office. </a:t>
            </a:r>
          </a:p>
          <a:p>
            <a:endParaRPr lang="en-GB" sz="2000" dirty="0"/>
          </a:p>
          <a:p>
            <a:r>
              <a:rPr lang="en-GB" sz="2000" b="1" dirty="0"/>
              <a:t>The 96 000 Chinese Labour Corps (CLC) who are not recognised for their contribution to WW1 on any of the 100,000 UK war memorials.</a:t>
            </a:r>
          </a:p>
          <a:p>
            <a:pPr marL="0" indent="0">
              <a:buNone/>
            </a:pPr>
            <a:endParaRPr lang="en-GB" sz="2000" dirty="0"/>
          </a:p>
          <a:p>
            <a:r>
              <a:rPr lang="en-GB" sz="2000" b="1" dirty="0"/>
              <a:t>The impact the war had on China and how it is relevant to the community in the UK</a:t>
            </a:r>
          </a:p>
          <a:p>
            <a:endParaRPr lang="en-GB" sz="2000" b="1" dirty="0"/>
          </a:p>
          <a:p>
            <a:r>
              <a:rPr lang="en-GB" sz="2000" b="1" dirty="0"/>
              <a:t>The untold loss of 5000 Merchant navy ships and 15,000 seafarers  </a:t>
            </a:r>
            <a:endParaRPr lang="en-GB" sz="2000" dirty="0"/>
          </a:p>
          <a:p>
            <a:pPr marL="0" indent="0">
              <a:buNone/>
            </a:pPr>
            <a:endParaRPr lang="en-GB" dirty="0"/>
          </a:p>
        </p:txBody>
      </p:sp>
    </p:spTree>
    <p:extLst>
      <p:ext uri="{BB962C8B-B14F-4D97-AF65-F5344CB8AC3E}">
        <p14:creationId xmlns:p14="http://schemas.microsoft.com/office/powerpoint/2010/main" val="2991414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TotalTime>
  <Words>744</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WW1 ART INSTALLATIONS </vt:lpstr>
      <vt:lpstr>An Exploration of the Human Face of WW1</vt:lpstr>
      <vt:lpstr>Meeting Steve Lau Ensuring we remember</vt:lpstr>
      <vt:lpstr>PowerPoint Presentation</vt:lpstr>
      <vt:lpstr>A Cyclorama the size of a football field!</vt:lpstr>
      <vt:lpstr>A monumental artwork commissioned by the French government at the beginning of the conflict that saw the Chinese painted out to be replaced by the United States. </vt:lpstr>
      <vt:lpstr>Three dimensional model showing the composition of The Pantheon de la Guerre panorama. Model: by Casey Servis Fig 4 p 6</vt:lpstr>
      <vt:lpstr>Pantheon de la Guerre Building Paris</vt:lpstr>
      <vt:lpstr>PROJECT DESIGN  The Heritage is the untold and unheard heard histories of the Forgotten Heroes of WW1.  The time is 1914 – 1918 up to1923. </vt:lpstr>
      <vt:lpstr>Exploring the hidden stories of social injustice and the effect WW1 had on families and on communities today. </vt:lpstr>
      <vt:lpstr>BACK TO CHINATOWN  Home to  The Oldest Chinese Community in Europe,  Merchant Navy Seafarers   Outdoor workshops for Blind</vt:lpstr>
      <vt:lpstr>Proposed site for installation</vt:lpstr>
      <vt:lpstr>Liverpool School for the Indigent Blind  Hardman Street</vt:lpstr>
      <vt:lpstr>Cornwallis Hall Outdoor Workshops for the Blind</vt:lpstr>
      <vt:lpstr>St Dunstan’s Regents Park Base Blind Veterans UK</vt:lpstr>
      <vt:lpstr>Images from the Blind Veterans UK WW1 Archive Courtesy Rob Baker </vt:lpstr>
      <vt:lpstr>Ships Lost At Sea Image Culture Nova Dazzle Ship  Source: Wales on line</vt:lpstr>
      <vt:lpstr>Seldom heard stories made public Black seafarers of the First World War. © Royal Museums Greenwich.</vt:lpstr>
      <vt:lpstr>Images of Chinese Labour Corps John de Lucy/Frances Wood Courtesy of The Meridian Society </vt:lpstr>
      <vt:lpstr>Bringing the untold stories of everyday people out on to the streets as a public art installation</vt:lpstr>
      <vt:lpstr>The Sound Agents https://www.thesoundagents.com http://soundagents.blogspot.com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WW1 ART INSTALLATIONS</dc:title>
  <dc:creator>Moira</dc:creator>
  <cp:lastModifiedBy>Moira</cp:lastModifiedBy>
  <cp:revision>2</cp:revision>
  <dcterms:created xsi:type="dcterms:W3CDTF">2019-03-17T19:05:57Z</dcterms:created>
  <dcterms:modified xsi:type="dcterms:W3CDTF">2019-03-18T11:20:21Z</dcterms:modified>
</cp:coreProperties>
</file>