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60" r:id="rId4"/>
    <p:sldId id="294" r:id="rId5"/>
    <p:sldId id="293" r:id="rId6"/>
    <p:sldId id="262" r:id="rId7"/>
    <p:sldId id="263" r:id="rId8"/>
    <p:sldId id="264" r:id="rId9"/>
    <p:sldId id="257" r:id="rId10"/>
    <p:sldId id="259" r:id="rId11"/>
    <p:sldId id="258" r:id="rId12"/>
    <p:sldId id="267" r:id="rId13"/>
    <p:sldId id="295" r:id="rId14"/>
    <p:sldId id="268" r:id="rId15"/>
    <p:sldId id="303" r:id="rId16"/>
    <p:sldId id="265" r:id="rId17"/>
    <p:sldId id="304" r:id="rId18"/>
    <p:sldId id="266" r:id="rId19"/>
    <p:sldId id="296" r:id="rId20"/>
    <p:sldId id="286" r:id="rId21"/>
    <p:sldId id="287" r:id="rId22"/>
    <p:sldId id="289" r:id="rId23"/>
    <p:sldId id="290" r:id="rId24"/>
    <p:sldId id="269" r:id="rId25"/>
    <p:sldId id="291" r:id="rId26"/>
    <p:sldId id="297" r:id="rId27"/>
    <p:sldId id="270" r:id="rId28"/>
    <p:sldId id="273" r:id="rId29"/>
    <p:sldId id="275" r:id="rId30"/>
    <p:sldId id="276" r:id="rId31"/>
    <p:sldId id="277" r:id="rId32"/>
    <p:sldId id="278" r:id="rId33"/>
    <p:sldId id="279" r:id="rId34"/>
    <p:sldId id="280" r:id="rId35"/>
    <p:sldId id="281" r:id="rId36"/>
    <p:sldId id="282" r:id="rId37"/>
    <p:sldId id="283" r:id="rId38"/>
    <p:sldId id="284" r:id="rId39"/>
    <p:sldId id="298" r:id="rId40"/>
    <p:sldId id="272" r:id="rId41"/>
    <p:sldId id="271" r:id="rId42"/>
    <p:sldId id="274" r:id="rId43"/>
    <p:sldId id="299" r:id="rId44"/>
    <p:sldId id="300" r:id="rId45"/>
    <p:sldId id="302" r:id="rId46"/>
    <p:sldId id="292" r:id="rId47"/>
    <p:sldId id="301"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447D743-3449-4AAE-B4C8-6901AA87E8EC}">
          <p14:sldIdLst>
            <p14:sldId id="256"/>
          </p14:sldIdLst>
        </p14:section>
        <p14:section name="Untitled Section" id="{C1BA9B94-EDF6-42EA-A3E0-F8414E8CADB9}">
          <p14:sldIdLst>
            <p14:sldId id="261"/>
            <p14:sldId id="260"/>
            <p14:sldId id="294"/>
            <p14:sldId id="293"/>
            <p14:sldId id="262"/>
            <p14:sldId id="263"/>
            <p14:sldId id="264"/>
            <p14:sldId id="257"/>
            <p14:sldId id="259"/>
            <p14:sldId id="258"/>
            <p14:sldId id="267"/>
            <p14:sldId id="295"/>
            <p14:sldId id="268"/>
            <p14:sldId id="303"/>
            <p14:sldId id="265"/>
            <p14:sldId id="304"/>
            <p14:sldId id="266"/>
            <p14:sldId id="296"/>
            <p14:sldId id="286"/>
            <p14:sldId id="287"/>
            <p14:sldId id="289"/>
            <p14:sldId id="290"/>
            <p14:sldId id="269"/>
            <p14:sldId id="291"/>
            <p14:sldId id="297"/>
            <p14:sldId id="270"/>
            <p14:sldId id="273"/>
            <p14:sldId id="275"/>
            <p14:sldId id="276"/>
            <p14:sldId id="277"/>
            <p14:sldId id="278"/>
            <p14:sldId id="279"/>
            <p14:sldId id="280"/>
            <p14:sldId id="281"/>
            <p14:sldId id="282"/>
            <p14:sldId id="283"/>
            <p14:sldId id="284"/>
            <p14:sldId id="298"/>
            <p14:sldId id="272"/>
            <p14:sldId id="271"/>
            <p14:sldId id="274"/>
            <p14:sldId id="299"/>
            <p14:sldId id="300"/>
            <p14:sldId id="302"/>
            <p14:sldId id="292"/>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660"/>
  </p:normalViewPr>
  <p:slideViewPr>
    <p:cSldViewPr snapToGrid="0">
      <p:cViewPr>
        <p:scale>
          <a:sx n="60" d="100"/>
          <a:sy n="60" d="100"/>
        </p:scale>
        <p:origin x="1050"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273486-2D1A-4356-9F2C-BB10D847AC78}" type="datetimeFigureOut">
              <a:rPr lang="en-GB" smtClean="0"/>
              <a:t>18/03/2019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E66DFD-9678-4F31-834B-D91078F7B6B7}" type="slidenum">
              <a:rPr lang="en-GB" smtClean="0"/>
              <a:t>‹#›</a:t>
            </a:fld>
            <a:endParaRPr lang="en-GB"/>
          </a:p>
        </p:txBody>
      </p:sp>
    </p:spTree>
    <p:extLst>
      <p:ext uri="{BB962C8B-B14F-4D97-AF65-F5344CB8AC3E}">
        <p14:creationId xmlns:p14="http://schemas.microsoft.com/office/powerpoint/2010/main" val="3409380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273486-2D1A-4356-9F2C-BB10D847AC78}" type="datetimeFigureOut">
              <a:rPr lang="en-GB" smtClean="0"/>
              <a:t>18/03/2019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E66DFD-9678-4F31-834B-D91078F7B6B7}" type="slidenum">
              <a:rPr lang="en-GB" smtClean="0"/>
              <a:t>‹#›</a:t>
            </a:fld>
            <a:endParaRPr lang="en-GB"/>
          </a:p>
        </p:txBody>
      </p:sp>
    </p:spTree>
    <p:extLst>
      <p:ext uri="{BB962C8B-B14F-4D97-AF65-F5344CB8AC3E}">
        <p14:creationId xmlns:p14="http://schemas.microsoft.com/office/powerpoint/2010/main" val="3051772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273486-2D1A-4356-9F2C-BB10D847AC78}" type="datetimeFigureOut">
              <a:rPr lang="en-GB" smtClean="0"/>
              <a:t>18/03/2019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E66DFD-9678-4F31-834B-D91078F7B6B7}" type="slidenum">
              <a:rPr lang="en-GB" smtClean="0"/>
              <a:t>‹#›</a:t>
            </a:fld>
            <a:endParaRPr lang="en-GB"/>
          </a:p>
        </p:txBody>
      </p:sp>
    </p:spTree>
    <p:extLst>
      <p:ext uri="{BB962C8B-B14F-4D97-AF65-F5344CB8AC3E}">
        <p14:creationId xmlns:p14="http://schemas.microsoft.com/office/powerpoint/2010/main" val="301853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273486-2D1A-4356-9F2C-BB10D847AC78}" type="datetimeFigureOut">
              <a:rPr lang="en-GB" smtClean="0"/>
              <a:t>18/03/2019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E66DFD-9678-4F31-834B-D91078F7B6B7}" type="slidenum">
              <a:rPr lang="en-GB" smtClean="0"/>
              <a:t>‹#›</a:t>
            </a:fld>
            <a:endParaRPr lang="en-GB"/>
          </a:p>
        </p:txBody>
      </p:sp>
    </p:spTree>
    <p:extLst>
      <p:ext uri="{BB962C8B-B14F-4D97-AF65-F5344CB8AC3E}">
        <p14:creationId xmlns:p14="http://schemas.microsoft.com/office/powerpoint/2010/main" val="1851674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273486-2D1A-4356-9F2C-BB10D847AC78}" type="datetimeFigureOut">
              <a:rPr lang="en-GB" smtClean="0"/>
              <a:t>18/03/2019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E66DFD-9678-4F31-834B-D91078F7B6B7}" type="slidenum">
              <a:rPr lang="en-GB" smtClean="0"/>
              <a:t>‹#›</a:t>
            </a:fld>
            <a:endParaRPr lang="en-GB"/>
          </a:p>
        </p:txBody>
      </p:sp>
    </p:spTree>
    <p:extLst>
      <p:ext uri="{BB962C8B-B14F-4D97-AF65-F5344CB8AC3E}">
        <p14:creationId xmlns:p14="http://schemas.microsoft.com/office/powerpoint/2010/main" val="3757331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273486-2D1A-4356-9F2C-BB10D847AC78}" type="datetimeFigureOut">
              <a:rPr lang="en-GB" smtClean="0"/>
              <a:t>18/03/2019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E66DFD-9678-4F31-834B-D91078F7B6B7}" type="slidenum">
              <a:rPr lang="en-GB" smtClean="0"/>
              <a:t>‹#›</a:t>
            </a:fld>
            <a:endParaRPr lang="en-GB"/>
          </a:p>
        </p:txBody>
      </p:sp>
    </p:spTree>
    <p:extLst>
      <p:ext uri="{BB962C8B-B14F-4D97-AF65-F5344CB8AC3E}">
        <p14:creationId xmlns:p14="http://schemas.microsoft.com/office/powerpoint/2010/main" val="964915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273486-2D1A-4356-9F2C-BB10D847AC78}" type="datetimeFigureOut">
              <a:rPr lang="en-GB" smtClean="0"/>
              <a:t>18/03/2019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9E66DFD-9678-4F31-834B-D91078F7B6B7}" type="slidenum">
              <a:rPr lang="en-GB" smtClean="0"/>
              <a:t>‹#›</a:t>
            </a:fld>
            <a:endParaRPr lang="en-GB"/>
          </a:p>
        </p:txBody>
      </p:sp>
    </p:spTree>
    <p:extLst>
      <p:ext uri="{BB962C8B-B14F-4D97-AF65-F5344CB8AC3E}">
        <p14:creationId xmlns:p14="http://schemas.microsoft.com/office/powerpoint/2010/main" val="659070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273486-2D1A-4356-9F2C-BB10D847AC78}" type="datetimeFigureOut">
              <a:rPr lang="en-GB" smtClean="0"/>
              <a:t>18/03/2019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E66DFD-9678-4F31-834B-D91078F7B6B7}" type="slidenum">
              <a:rPr lang="en-GB" smtClean="0"/>
              <a:t>‹#›</a:t>
            </a:fld>
            <a:endParaRPr lang="en-GB"/>
          </a:p>
        </p:txBody>
      </p:sp>
    </p:spTree>
    <p:extLst>
      <p:ext uri="{BB962C8B-B14F-4D97-AF65-F5344CB8AC3E}">
        <p14:creationId xmlns:p14="http://schemas.microsoft.com/office/powerpoint/2010/main" val="3966600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73486-2D1A-4356-9F2C-BB10D847AC78}" type="datetimeFigureOut">
              <a:rPr lang="en-GB" smtClean="0"/>
              <a:t>18/03/2019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9E66DFD-9678-4F31-834B-D91078F7B6B7}" type="slidenum">
              <a:rPr lang="en-GB" smtClean="0"/>
              <a:t>‹#›</a:t>
            </a:fld>
            <a:endParaRPr lang="en-GB"/>
          </a:p>
        </p:txBody>
      </p:sp>
    </p:spTree>
    <p:extLst>
      <p:ext uri="{BB962C8B-B14F-4D97-AF65-F5344CB8AC3E}">
        <p14:creationId xmlns:p14="http://schemas.microsoft.com/office/powerpoint/2010/main" val="3100494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273486-2D1A-4356-9F2C-BB10D847AC78}" type="datetimeFigureOut">
              <a:rPr lang="en-GB" smtClean="0"/>
              <a:t>18/03/2019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E66DFD-9678-4F31-834B-D91078F7B6B7}" type="slidenum">
              <a:rPr lang="en-GB" smtClean="0"/>
              <a:t>‹#›</a:t>
            </a:fld>
            <a:endParaRPr lang="en-GB"/>
          </a:p>
        </p:txBody>
      </p:sp>
    </p:spTree>
    <p:extLst>
      <p:ext uri="{BB962C8B-B14F-4D97-AF65-F5344CB8AC3E}">
        <p14:creationId xmlns:p14="http://schemas.microsoft.com/office/powerpoint/2010/main" val="251117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273486-2D1A-4356-9F2C-BB10D847AC78}" type="datetimeFigureOut">
              <a:rPr lang="en-GB" smtClean="0"/>
              <a:t>18/03/2019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E66DFD-9678-4F31-834B-D91078F7B6B7}" type="slidenum">
              <a:rPr lang="en-GB" smtClean="0"/>
              <a:t>‹#›</a:t>
            </a:fld>
            <a:endParaRPr lang="en-GB"/>
          </a:p>
        </p:txBody>
      </p:sp>
    </p:spTree>
    <p:extLst>
      <p:ext uri="{BB962C8B-B14F-4D97-AF65-F5344CB8AC3E}">
        <p14:creationId xmlns:p14="http://schemas.microsoft.com/office/powerpoint/2010/main" val="2368168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73486-2D1A-4356-9F2C-BB10D847AC78}" type="datetimeFigureOut">
              <a:rPr lang="en-GB" smtClean="0"/>
              <a:t>18/03/2019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66DFD-9678-4F31-834B-D91078F7B6B7}" type="slidenum">
              <a:rPr lang="en-GB" smtClean="0"/>
              <a:t>‹#›</a:t>
            </a:fld>
            <a:endParaRPr lang="en-GB"/>
          </a:p>
        </p:txBody>
      </p:sp>
    </p:spTree>
    <p:extLst>
      <p:ext uri="{BB962C8B-B14F-4D97-AF65-F5344CB8AC3E}">
        <p14:creationId xmlns:p14="http://schemas.microsoft.com/office/powerpoint/2010/main" val="259802804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soundagents.blogspot.com/"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D98B9-E579-4EB3-BA69-22990ADC0742}"/>
              </a:ext>
            </a:extLst>
          </p:cNvPr>
          <p:cNvSpPr>
            <a:spLocks noGrp="1"/>
          </p:cNvSpPr>
          <p:nvPr>
            <p:ph type="ctrTitle"/>
          </p:nvPr>
        </p:nvSpPr>
        <p:spPr>
          <a:xfrm>
            <a:off x="4965430" y="629268"/>
            <a:ext cx="6586491" cy="1286160"/>
          </a:xfrm>
        </p:spPr>
        <p:txBody>
          <a:bodyPr vert="horz" lIns="91440" tIns="45720" rIns="91440" bIns="45720" rtlCol="0" anchor="b">
            <a:normAutofit/>
          </a:bodyPr>
          <a:lstStyle/>
          <a:p>
            <a:pPr algn="l"/>
            <a:r>
              <a:rPr lang="en-US" sz="4100" b="1" dirty="0">
                <a:solidFill>
                  <a:srgbClr val="FF0000"/>
                </a:solidFill>
              </a:rPr>
              <a:t>WW1 </a:t>
            </a:r>
            <a:br>
              <a:rPr lang="en-US" sz="4100" b="1" dirty="0">
                <a:solidFill>
                  <a:srgbClr val="FF0000"/>
                </a:solidFill>
              </a:rPr>
            </a:br>
            <a:r>
              <a:rPr lang="en-US" sz="4100" b="1" dirty="0">
                <a:solidFill>
                  <a:srgbClr val="FF0000"/>
                </a:solidFill>
              </a:rPr>
              <a:t>ART INSTALLATIONS</a:t>
            </a:r>
          </a:p>
        </p:txBody>
      </p:sp>
      <p:pic>
        <p:nvPicPr>
          <p:cNvPr id="5" name="Picture 4" descr="A close up of a flower&#10;&#10;Description automatically generated">
            <a:extLst>
              <a:ext uri="{FF2B5EF4-FFF2-40B4-BE49-F238E27FC236}">
                <a16:creationId xmlns:a16="http://schemas.microsoft.com/office/drawing/2014/main" id="{35D80D2C-33A0-43F2-A8CE-2C4239CCE217}"/>
              </a:ext>
            </a:extLst>
          </p:cNvPr>
          <p:cNvPicPr>
            <a:picLocks noChangeAspect="1"/>
          </p:cNvPicPr>
          <p:nvPr/>
        </p:nvPicPr>
        <p:blipFill rotWithShape="1">
          <a:blip r:embed="rId2">
            <a:extLst>
              <a:ext uri="{28A0092B-C50C-407E-A947-70E740481C1C}">
                <a14:useLocalDpi xmlns:a14="http://schemas.microsoft.com/office/drawing/2010/main" val="0"/>
              </a:ext>
            </a:extLst>
          </a:blip>
          <a:srcRect r="2" b="1250"/>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96E4B"/>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4B5BE1E9-ED4A-4B08-B972-E04CE8B86553}"/>
              </a:ext>
            </a:extLst>
          </p:cNvPr>
          <p:cNvSpPr>
            <a:spLocks noGrp="1"/>
          </p:cNvSpPr>
          <p:nvPr>
            <p:ph type="subTitle" idx="1"/>
          </p:nvPr>
        </p:nvSpPr>
        <p:spPr>
          <a:xfrm>
            <a:off x="4965431" y="2438400"/>
            <a:ext cx="6586489" cy="3785419"/>
          </a:xfrm>
        </p:spPr>
        <p:txBody>
          <a:bodyPr vert="horz" lIns="91440" tIns="45720" rIns="91440" bIns="45720" rtlCol="0">
            <a:normAutofit/>
          </a:bodyPr>
          <a:lstStyle/>
          <a:p>
            <a:r>
              <a:rPr lang="en-US" sz="2000" dirty="0"/>
              <a:t>Presented by </a:t>
            </a:r>
          </a:p>
          <a:p>
            <a:r>
              <a:rPr lang="en-US" sz="2000" dirty="0"/>
              <a:t>John J. Campbell</a:t>
            </a:r>
          </a:p>
          <a:p>
            <a:r>
              <a:rPr lang="en-US" sz="2000" dirty="0"/>
              <a:t>Moira Kenny</a:t>
            </a:r>
          </a:p>
          <a:p>
            <a:r>
              <a:rPr lang="en-US" sz="2000" b="1" dirty="0">
                <a:solidFill>
                  <a:srgbClr val="FF0000"/>
                </a:solidFill>
              </a:rPr>
              <a:t>THE SOUND AGENTS</a:t>
            </a:r>
          </a:p>
          <a:p>
            <a:r>
              <a:rPr lang="en-GB" dirty="0"/>
              <a:t>Artist led </a:t>
            </a:r>
          </a:p>
          <a:p>
            <a:r>
              <a:rPr lang="en-GB" dirty="0"/>
              <a:t>Community Driven </a:t>
            </a:r>
          </a:p>
          <a:p>
            <a:r>
              <a:rPr lang="en-GB" dirty="0"/>
              <a:t>Arts, Cultural and Heritage Organisation </a:t>
            </a:r>
            <a:endParaRPr lang="en-US" sz="2000" b="1" dirty="0">
              <a:solidFill>
                <a:srgbClr val="FF0000"/>
              </a:solidFill>
            </a:endParaRPr>
          </a:p>
          <a:p>
            <a:endParaRPr lang="en-US" sz="2000" b="1" dirty="0">
              <a:solidFill>
                <a:srgbClr val="FF0000"/>
              </a:solidFill>
            </a:endParaRPr>
          </a:p>
          <a:p>
            <a:pPr algn="l"/>
            <a:endParaRPr lang="en-US" sz="2000" dirty="0"/>
          </a:p>
        </p:txBody>
      </p:sp>
    </p:spTree>
    <p:extLst>
      <p:ext uri="{BB962C8B-B14F-4D97-AF65-F5344CB8AC3E}">
        <p14:creationId xmlns:p14="http://schemas.microsoft.com/office/powerpoint/2010/main" val="4259504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103D-50C0-4BD4-A2AA-245733E9DE6D}"/>
              </a:ext>
            </a:extLst>
          </p:cNvPr>
          <p:cNvSpPr>
            <a:spLocks noGrp="1"/>
          </p:cNvSpPr>
          <p:nvPr>
            <p:ph type="title"/>
          </p:nvPr>
        </p:nvSpPr>
        <p:spPr/>
        <p:txBody>
          <a:bodyPr>
            <a:normAutofit/>
          </a:bodyPr>
          <a:lstStyle/>
          <a:p>
            <a:pPr algn="ctr"/>
            <a:r>
              <a:rPr lang="en-GB" sz="3200" b="1" dirty="0">
                <a:solidFill>
                  <a:srgbClr val="FF0000"/>
                </a:solidFill>
              </a:rPr>
              <a:t>Dulce et Decorum Est</a:t>
            </a:r>
          </a:p>
        </p:txBody>
      </p:sp>
      <p:sp>
        <p:nvSpPr>
          <p:cNvPr id="3" name="Text Placeholder 2">
            <a:extLst>
              <a:ext uri="{FF2B5EF4-FFF2-40B4-BE49-F238E27FC236}">
                <a16:creationId xmlns:a16="http://schemas.microsoft.com/office/drawing/2014/main" id="{209633D6-7FCC-4491-A8D1-85AC5630314A}"/>
              </a:ext>
            </a:extLst>
          </p:cNvPr>
          <p:cNvSpPr>
            <a:spLocks noGrp="1"/>
          </p:cNvSpPr>
          <p:nvPr>
            <p:ph type="body" idx="1"/>
          </p:nvPr>
        </p:nvSpPr>
        <p:spPr/>
        <p:txBody>
          <a:bodyPr/>
          <a:lstStyle/>
          <a:p>
            <a:pPr algn="ctr"/>
            <a:r>
              <a:rPr lang="en-GB" dirty="0"/>
              <a:t>Commemoration of The Battle of the Somme</a:t>
            </a:r>
          </a:p>
          <a:p>
            <a:pPr algn="ctr"/>
            <a:r>
              <a:rPr lang="en-GB" dirty="0"/>
              <a:t>2016 </a:t>
            </a:r>
          </a:p>
        </p:txBody>
      </p:sp>
    </p:spTree>
    <p:extLst>
      <p:ext uri="{BB962C8B-B14F-4D97-AF65-F5344CB8AC3E}">
        <p14:creationId xmlns:p14="http://schemas.microsoft.com/office/powerpoint/2010/main" val="963426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70D33-BFC6-4CF3-B374-9A197B899222}"/>
              </a:ext>
            </a:extLst>
          </p:cNvPr>
          <p:cNvSpPr>
            <a:spLocks noGrp="1"/>
          </p:cNvSpPr>
          <p:nvPr>
            <p:ph type="title"/>
          </p:nvPr>
        </p:nvSpPr>
        <p:spPr>
          <a:xfrm>
            <a:off x="648929" y="629266"/>
            <a:ext cx="3651467" cy="1676603"/>
          </a:xfrm>
        </p:spPr>
        <p:txBody>
          <a:bodyPr>
            <a:normAutofit/>
          </a:bodyPr>
          <a:lstStyle/>
          <a:p>
            <a:pPr algn="ctr"/>
            <a:r>
              <a:rPr lang="en-GB" b="1" dirty="0">
                <a:solidFill>
                  <a:srgbClr val="FF0000"/>
                </a:solidFill>
              </a:rPr>
              <a:t>The Idea</a:t>
            </a:r>
          </a:p>
        </p:txBody>
      </p:sp>
      <p:sp>
        <p:nvSpPr>
          <p:cNvPr id="4" name="Content Placeholder 3">
            <a:extLst>
              <a:ext uri="{FF2B5EF4-FFF2-40B4-BE49-F238E27FC236}">
                <a16:creationId xmlns:a16="http://schemas.microsoft.com/office/drawing/2014/main" id="{D2483271-1602-43B2-8339-A441E2966F28}"/>
              </a:ext>
            </a:extLst>
          </p:cNvPr>
          <p:cNvSpPr>
            <a:spLocks noGrp="1"/>
          </p:cNvSpPr>
          <p:nvPr>
            <p:ph idx="1"/>
          </p:nvPr>
        </p:nvSpPr>
        <p:spPr>
          <a:xfrm>
            <a:off x="648931" y="2438400"/>
            <a:ext cx="3651466" cy="3785419"/>
          </a:xfrm>
        </p:spPr>
        <p:txBody>
          <a:bodyPr>
            <a:normAutofit lnSpcReduction="10000"/>
          </a:bodyPr>
          <a:lstStyle/>
          <a:p>
            <a:pPr marL="0" indent="0">
              <a:buNone/>
            </a:pPr>
            <a:r>
              <a:rPr lang="en-GB" sz="1800" dirty="0"/>
              <a:t>To create a design made up of WW1 Correspondence to reflect the Heritage of the building as a Post Office and Reading Rooms. </a:t>
            </a:r>
          </a:p>
          <a:p>
            <a:pPr marL="0" indent="0" algn="ctr">
              <a:buNone/>
            </a:pPr>
            <a:r>
              <a:rPr lang="en-GB" sz="1800" i="1" dirty="0"/>
              <a:t>“Letters from friends and family kept soldiers in touch with the life that they had left behind. Writing home could also be therapeutic. The scale of this correspondence is shown by the fact that the British Army Postal Service alone despatched two billion letters and 114 million parcels over four years”.  </a:t>
            </a:r>
          </a:p>
          <a:p>
            <a:pPr marL="0" indent="0" algn="ctr">
              <a:buNone/>
            </a:pPr>
            <a:r>
              <a:rPr lang="en-GB" sz="1400" i="1" dirty="0"/>
              <a:t>Source: The Daily Life of Soldiers </a:t>
            </a:r>
          </a:p>
          <a:p>
            <a:pPr marL="0" indent="0" algn="ctr">
              <a:buNone/>
            </a:pPr>
            <a:r>
              <a:rPr lang="en-GB" sz="1400" i="1" dirty="0"/>
              <a:t>The British Library</a:t>
            </a:r>
          </a:p>
        </p:txBody>
      </p:sp>
      <p:pic>
        <p:nvPicPr>
          <p:cNvPr id="3" name="Picture 2" descr="A picture containing building&#10;&#10;Description automatically generated">
            <a:extLst>
              <a:ext uri="{FF2B5EF4-FFF2-40B4-BE49-F238E27FC236}">
                <a16:creationId xmlns:a16="http://schemas.microsoft.com/office/drawing/2014/main" id="{1063F253-CC5E-461E-9FEC-0CE54BAA0BC1}"/>
              </a:ext>
            </a:extLst>
          </p:cNvPr>
          <p:cNvPicPr>
            <a:picLocks noChangeAspect="1"/>
          </p:cNvPicPr>
          <p:nvPr/>
        </p:nvPicPr>
        <p:blipFill rotWithShape="1">
          <a:blip r:embed="rId2">
            <a:extLst>
              <a:ext uri="{28A0092B-C50C-407E-A947-70E740481C1C}">
                <a14:useLocalDpi xmlns:a14="http://schemas.microsoft.com/office/drawing/2010/main" val="0"/>
              </a:ext>
            </a:extLst>
          </a:blip>
          <a:srcRect l="20100" r="6385" b="-1"/>
          <a:stretch/>
        </p:blipFill>
        <p:spPr>
          <a:xfrm>
            <a:off x="4639056" y="10"/>
            <a:ext cx="7552944" cy="6857990"/>
          </a:xfrm>
          <a:prstGeom prst="rect">
            <a:avLst/>
          </a:prstGeom>
          <a:effectLst/>
        </p:spPr>
      </p:pic>
    </p:spTree>
    <p:extLst>
      <p:ext uri="{BB962C8B-B14F-4D97-AF65-F5344CB8AC3E}">
        <p14:creationId xmlns:p14="http://schemas.microsoft.com/office/powerpoint/2010/main" val="1729746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F7601-BA8D-46D5-93BE-E41FCDBA4324}"/>
              </a:ext>
            </a:extLst>
          </p:cNvPr>
          <p:cNvSpPr>
            <a:spLocks noGrp="1"/>
          </p:cNvSpPr>
          <p:nvPr>
            <p:ph type="title"/>
          </p:nvPr>
        </p:nvSpPr>
        <p:spPr/>
        <p:txBody>
          <a:bodyPr>
            <a:normAutofit/>
          </a:bodyPr>
          <a:lstStyle/>
          <a:p>
            <a:pPr algn="ctr"/>
            <a:r>
              <a:rPr lang="en-GB" sz="3200" b="1" dirty="0">
                <a:solidFill>
                  <a:srgbClr val="FF0000"/>
                </a:solidFill>
              </a:rPr>
              <a:t>Arthur Lloyd - A Liverpool PAL</a:t>
            </a:r>
            <a:br>
              <a:rPr lang="en-GB" sz="3200" b="1" dirty="0">
                <a:solidFill>
                  <a:srgbClr val="FF0000"/>
                </a:solidFill>
              </a:rPr>
            </a:br>
            <a:r>
              <a:rPr lang="en-GB" sz="3200" b="1" dirty="0">
                <a:solidFill>
                  <a:srgbClr val="FF0000"/>
                </a:solidFill>
              </a:rPr>
              <a:t>Family Home close to LFC Stadium </a:t>
            </a:r>
          </a:p>
        </p:txBody>
      </p:sp>
      <p:pic>
        <p:nvPicPr>
          <p:cNvPr id="5" name="Content Placeholder 4">
            <a:extLst>
              <a:ext uri="{FF2B5EF4-FFF2-40B4-BE49-F238E27FC236}">
                <a16:creationId xmlns:a16="http://schemas.microsoft.com/office/drawing/2014/main" id="{2B1DB8E7-FB61-458D-877F-48BF4DD909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2318" y="1825625"/>
            <a:ext cx="5647363" cy="4351338"/>
          </a:xfrm>
        </p:spPr>
      </p:pic>
    </p:spTree>
    <p:extLst>
      <p:ext uri="{BB962C8B-B14F-4D97-AF65-F5344CB8AC3E}">
        <p14:creationId xmlns:p14="http://schemas.microsoft.com/office/powerpoint/2010/main" val="476819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E0284-11BD-4F37-BBB6-F1D9D3215429}"/>
              </a:ext>
            </a:extLst>
          </p:cNvPr>
          <p:cNvSpPr>
            <a:spLocks noGrp="1"/>
          </p:cNvSpPr>
          <p:nvPr>
            <p:ph type="ctrTitle"/>
          </p:nvPr>
        </p:nvSpPr>
        <p:spPr/>
        <p:txBody>
          <a:bodyPr>
            <a:normAutofit/>
          </a:bodyPr>
          <a:lstStyle/>
          <a:p>
            <a:r>
              <a:rPr lang="en-GB" sz="3200" b="1" dirty="0">
                <a:solidFill>
                  <a:srgbClr val="FF0000"/>
                </a:solidFill>
              </a:rPr>
              <a:t>100 letters found in the Attic</a:t>
            </a:r>
          </a:p>
        </p:txBody>
      </p:sp>
      <p:sp>
        <p:nvSpPr>
          <p:cNvPr id="3" name="Subtitle 2">
            <a:extLst>
              <a:ext uri="{FF2B5EF4-FFF2-40B4-BE49-F238E27FC236}">
                <a16:creationId xmlns:a16="http://schemas.microsoft.com/office/drawing/2014/main" id="{9D3C4786-07BF-4352-9BE9-F6F650A757CE}"/>
              </a:ext>
            </a:extLst>
          </p:cNvPr>
          <p:cNvSpPr>
            <a:spLocks noGrp="1"/>
          </p:cNvSpPr>
          <p:nvPr>
            <p:ph type="subTitle" idx="1"/>
          </p:nvPr>
        </p:nvSpPr>
        <p:spPr/>
        <p:txBody>
          <a:bodyPr>
            <a:normAutofit fontScale="77500" lnSpcReduction="20000"/>
          </a:bodyPr>
          <a:lstStyle/>
          <a:p>
            <a:r>
              <a:rPr lang="en-GB" dirty="0"/>
              <a:t>Correspondence between Arthur Lloyd, his mother, sister Maud, little brother Bertie and </a:t>
            </a:r>
          </a:p>
          <a:p>
            <a:r>
              <a:rPr lang="en-GB" dirty="0"/>
              <a:t>Sweetheart </a:t>
            </a:r>
            <a:r>
              <a:rPr lang="en-GB" dirty="0" err="1"/>
              <a:t>Cissie</a:t>
            </a:r>
            <a:r>
              <a:rPr lang="en-GB" dirty="0"/>
              <a:t> </a:t>
            </a:r>
          </a:p>
          <a:p>
            <a:r>
              <a:rPr lang="en-GB" dirty="0"/>
              <a:t>Dating from 1914 - 1916. </a:t>
            </a:r>
          </a:p>
          <a:p>
            <a:r>
              <a:rPr lang="en-GB" dirty="0"/>
              <a:t>The letters were found decades later by a new owner of 50 Faraday Street, Liverpool </a:t>
            </a:r>
          </a:p>
          <a:p>
            <a:r>
              <a:rPr lang="en-GB" dirty="0"/>
              <a:t>  Held at the Bill Sergeant Liverpool Pals Archive Collection</a:t>
            </a:r>
          </a:p>
        </p:txBody>
      </p:sp>
    </p:spTree>
    <p:extLst>
      <p:ext uri="{BB962C8B-B14F-4D97-AF65-F5344CB8AC3E}">
        <p14:creationId xmlns:p14="http://schemas.microsoft.com/office/powerpoint/2010/main" val="1809665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3809-97DF-4215-8F8C-8E5883080DDE}"/>
              </a:ext>
            </a:extLst>
          </p:cNvPr>
          <p:cNvSpPr>
            <a:spLocks noGrp="1"/>
          </p:cNvSpPr>
          <p:nvPr>
            <p:ph type="title"/>
          </p:nvPr>
        </p:nvSpPr>
        <p:spPr/>
        <p:txBody>
          <a:bodyPr>
            <a:normAutofit/>
          </a:bodyPr>
          <a:lstStyle/>
          <a:p>
            <a:pPr algn="ctr"/>
            <a:r>
              <a:rPr lang="en-GB" sz="2800" b="1" dirty="0" err="1">
                <a:solidFill>
                  <a:srgbClr val="FF0000"/>
                </a:solidFill>
              </a:rPr>
              <a:t>Knowlsey</a:t>
            </a:r>
            <a:r>
              <a:rPr lang="en-GB" sz="2800" b="1" dirty="0">
                <a:solidFill>
                  <a:srgbClr val="FF0000"/>
                </a:solidFill>
              </a:rPr>
              <a:t> Hall and Estate</a:t>
            </a:r>
            <a:br>
              <a:rPr lang="en-GB" sz="2800" b="1" dirty="0">
                <a:solidFill>
                  <a:srgbClr val="FF0000"/>
                </a:solidFill>
              </a:rPr>
            </a:br>
            <a:r>
              <a:rPr lang="en-GB" sz="2800" b="1" dirty="0">
                <a:solidFill>
                  <a:srgbClr val="FF0000"/>
                </a:solidFill>
              </a:rPr>
              <a:t>Training in preparation for conflict</a:t>
            </a:r>
            <a:br>
              <a:rPr lang="en-GB" sz="2800" b="1" dirty="0">
                <a:solidFill>
                  <a:srgbClr val="FF0000"/>
                </a:solidFill>
              </a:rPr>
            </a:br>
            <a:r>
              <a:rPr lang="en-GB" sz="1600" b="1" dirty="0">
                <a:solidFill>
                  <a:srgbClr val="FF0000"/>
                </a:solidFill>
              </a:rPr>
              <a:t>Source: Merseyside at War 1914</a:t>
            </a:r>
          </a:p>
        </p:txBody>
      </p:sp>
      <p:pic>
        <p:nvPicPr>
          <p:cNvPr id="7" name="Content Placeholder 6" descr="A castle on a green field&#10;&#10;Description automatically generated">
            <a:extLst>
              <a:ext uri="{FF2B5EF4-FFF2-40B4-BE49-F238E27FC236}">
                <a16:creationId xmlns:a16="http://schemas.microsoft.com/office/drawing/2014/main" id="{AD82FC45-00A3-4A37-85EE-A76A19E6D6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6699" y="2626242"/>
            <a:ext cx="3806454" cy="2977116"/>
          </a:xfrm>
        </p:spPr>
      </p:pic>
    </p:spTree>
    <p:extLst>
      <p:ext uri="{BB962C8B-B14F-4D97-AF65-F5344CB8AC3E}">
        <p14:creationId xmlns:p14="http://schemas.microsoft.com/office/powerpoint/2010/main" val="258568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3C28-D78E-4B07-9723-43DB62E9FC77}"/>
              </a:ext>
            </a:extLst>
          </p:cNvPr>
          <p:cNvSpPr>
            <a:spLocks noGrp="1"/>
          </p:cNvSpPr>
          <p:nvPr>
            <p:ph type="title"/>
          </p:nvPr>
        </p:nvSpPr>
        <p:spPr/>
        <p:txBody>
          <a:bodyPr>
            <a:normAutofit/>
          </a:bodyPr>
          <a:lstStyle/>
          <a:p>
            <a:pPr algn="ctr"/>
            <a:r>
              <a:rPr lang="en-GB" sz="2800" b="1" dirty="0">
                <a:solidFill>
                  <a:srgbClr val="FF0000"/>
                </a:solidFill>
              </a:rPr>
              <a:t>The Art Installation</a:t>
            </a:r>
          </a:p>
        </p:txBody>
      </p:sp>
    </p:spTree>
    <p:extLst>
      <p:ext uri="{BB962C8B-B14F-4D97-AF65-F5344CB8AC3E}">
        <p14:creationId xmlns:p14="http://schemas.microsoft.com/office/powerpoint/2010/main" val="1480163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sign on the side of a building&#10;&#10;Description automatically generated">
            <a:extLst>
              <a:ext uri="{FF2B5EF4-FFF2-40B4-BE49-F238E27FC236}">
                <a16:creationId xmlns:a16="http://schemas.microsoft.com/office/drawing/2014/main" id="{C015F3CE-8335-4390-951C-2539109C3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955" y="643466"/>
            <a:ext cx="7428089" cy="5571067"/>
          </a:xfrm>
          <a:prstGeom prst="rect">
            <a:avLst/>
          </a:prstGeom>
        </p:spPr>
      </p:pic>
    </p:spTree>
    <p:extLst>
      <p:ext uri="{BB962C8B-B14F-4D97-AF65-F5344CB8AC3E}">
        <p14:creationId xmlns:p14="http://schemas.microsoft.com/office/powerpoint/2010/main" val="4048590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1222D-13B6-4A66-81D3-412D29F6BFD9}"/>
              </a:ext>
            </a:extLst>
          </p:cNvPr>
          <p:cNvSpPr>
            <a:spLocks noGrp="1"/>
          </p:cNvSpPr>
          <p:nvPr>
            <p:ph type="title"/>
          </p:nvPr>
        </p:nvSpPr>
        <p:spPr/>
        <p:txBody>
          <a:bodyPr>
            <a:normAutofit/>
          </a:bodyPr>
          <a:lstStyle/>
          <a:p>
            <a:pPr algn="ctr"/>
            <a:r>
              <a:rPr lang="en-GB" sz="2800" b="1" dirty="0">
                <a:solidFill>
                  <a:srgbClr val="FF0000"/>
                </a:solidFill>
              </a:rPr>
              <a:t>Detail of Centre Panels </a:t>
            </a:r>
            <a:br>
              <a:rPr lang="en-GB" sz="2800" b="1" dirty="0">
                <a:solidFill>
                  <a:srgbClr val="FF0000"/>
                </a:solidFill>
              </a:rPr>
            </a:br>
            <a:r>
              <a:rPr lang="en-GB" sz="2800" b="1" dirty="0">
                <a:solidFill>
                  <a:srgbClr val="FF0000"/>
                </a:solidFill>
              </a:rPr>
              <a:t>Arthur Lloyd and his Sweetheart </a:t>
            </a:r>
            <a:r>
              <a:rPr lang="en-GB" sz="2800" b="1" dirty="0" err="1">
                <a:solidFill>
                  <a:srgbClr val="FF0000"/>
                </a:solidFill>
              </a:rPr>
              <a:t>Cissie</a:t>
            </a:r>
            <a:endParaRPr lang="en-GB" sz="2800" b="1" dirty="0">
              <a:solidFill>
                <a:srgbClr val="FF0000"/>
              </a:solidFill>
            </a:endParaRPr>
          </a:p>
        </p:txBody>
      </p:sp>
    </p:spTree>
    <p:extLst>
      <p:ext uri="{BB962C8B-B14F-4D97-AF65-F5344CB8AC3E}">
        <p14:creationId xmlns:p14="http://schemas.microsoft.com/office/powerpoint/2010/main" val="2848384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newspaper&#10;&#10;Description automatically generated">
            <a:extLst>
              <a:ext uri="{FF2B5EF4-FFF2-40B4-BE49-F238E27FC236}">
                <a16:creationId xmlns:a16="http://schemas.microsoft.com/office/drawing/2014/main" id="{35D99A76-DA4A-4693-9DB7-7216B1CBD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466" y="643466"/>
            <a:ext cx="5571067" cy="5571067"/>
          </a:xfrm>
          <a:prstGeom prst="rect">
            <a:avLst/>
          </a:prstGeom>
        </p:spPr>
      </p:pic>
    </p:spTree>
    <p:extLst>
      <p:ext uri="{BB962C8B-B14F-4D97-AF65-F5344CB8AC3E}">
        <p14:creationId xmlns:p14="http://schemas.microsoft.com/office/powerpoint/2010/main" val="759825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E4FF2-F423-4A97-8F87-E082CFEF77A6}"/>
              </a:ext>
            </a:extLst>
          </p:cNvPr>
          <p:cNvSpPr>
            <a:spLocks noGrp="1"/>
          </p:cNvSpPr>
          <p:nvPr>
            <p:ph type="ctrTitle"/>
          </p:nvPr>
        </p:nvSpPr>
        <p:spPr/>
        <p:txBody>
          <a:bodyPr>
            <a:normAutofit/>
          </a:bodyPr>
          <a:lstStyle/>
          <a:p>
            <a:r>
              <a:rPr lang="en-GB" sz="3200" b="1" dirty="0">
                <a:solidFill>
                  <a:srgbClr val="FF0000"/>
                </a:solidFill>
              </a:rPr>
              <a:t>Postcards</a:t>
            </a:r>
          </a:p>
        </p:txBody>
      </p:sp>
      <p:sp>
        <p:nvSpPr>
          <p:cNvPr id="3" name="Subtitle 2">
            <a:extLst>
              <a:ext uri="{FF2B5EF4-FFF2-40B4-BE49-F238E27FC236}">
                <a16:creationId xmlns:a16="http://schemas.microsoft.com/office/drawing/2014/main" id="{C60BB8AC-FF6B-4ABF-898D-1E08AA5C0F44}"/>
              </a:ext>
            </a:extLst>
          </p:cNvPr>
          <p:cNvSpPr>
            <a:spLocks noGrp="1"/>
          </p:cNvSpPr>
          <p:nvPr>
            <p:ph type="subTitle" idx="1"/>
          </p:nvPr>
        </p:nvSpPr>
        <p:spPr/>
        <p:txBody>
          <a:bodyPr/>
          <a:lstStyle/>
          <a:p>
            <a:r>
              <a:rPr lang="en-GB" dirty="0"/>
              <a:t>Liverpool John </a:t>
            </a:r>
            <a:r>
              <a:rPr lang="en-GB" dirty="0" err="1"/>
              <a:t>Moores</a:t>
            </a:r>
            <a:r>
              <a:rPr lang="en-GB" dirty="0"/>
              <a:t> University Contemporary Archive and  a call out to families in Merseyside provided an insight into postcard design in WW1</a:t>
            </a:r>
          </a:p>
        </p:txBody>
      </p:sp>
    </p:spTree>
    <p:extLst>
      <p:ext uri="{BB962C8B-B14F-4D97-AF65-F5344CB8AC3E}">
        <p14:creationId xmlns:p14="http://schemas.microsoft.com/office/powerpoint/2010/main" val="13923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C17695-5BF1-477D-94A8-7C9E5CB37303}"/>
              </a:ext>
            </a:extLst>
          </p:cNvPr>
          <p:cNvSpPr/>
          <p:nvPr/>
        </p:nvSpPr>
        <p:spPr>
          <a:xfrm>
            <a:off x="1086679" y="2828836"/>
            <a:ext cx="9687338" cy="1815882"/>
          </a:xfrm>
          <a:prstGeom prst="rect">
            <a:avLst/>
          </a:prstGeom>
        </p:spPr>
        <p:txBody>
          <a:bodyPr wrap="square">
            <a:spAutoFit/>
          </a:bodyPr>
          <a:lstStyle/>
          <a:p>
            <a:pPr algn="ctr"/>
            <a:r>
              <a:rPr lang="en-GB" sz="2800" b="1" i="1" dirty="0">
                <a:solidFill>
                  <a:srgbClr val="FF0000"/>
                </a:solidFill>
              </a:rPr>
              <a:t>“The Sound Agents exist </a:t>
            </a:r>
          </a:p>
          <a:p>
            <a:pPr algn="ctr"/>
            <a:r>
              <a:rPr lang="en-GB" sz="2800" b="1" i="1" dirty="0">
                <a:solidFill>
                  <a:srgbClr val="FF0000"/>
                </a:solidFill>
              </a:rPr>
              <a:t>to give seldom heard voices</a:t>
            </a:r>
          </a:p>
          <a:p>
            <a:pPr algn="ctr"/>
            <a:r>
              <a:rPr lang="en-GB" sz="2800" b="1" i="1" dirty="0">
                <a:solidFill>
                  <a:srgbClr val="FF0000"/>
                </a:solidFill>
              </a:rPr>
              <a:t> opportunities to share their stories through </a:t>
            </a:r>
          </a:p>
          <a:p>
            <a:pPr algn="ctr"/>
            <a:r>
              <a:rPr lang="en-GB" sz="2800" b="1" i="1" dirty="0">
                <a:solidFill>
                  <a:srgbClr val="FF0000"/>
                </a:solidFill>
              </a:rPr>
              <a:t>engagement with the arts” </a:t>
            </a:r>
            <a:endParaRPr lang="en-US" sz="2800" b="1" i="1" dirty="0">
              <a:solidFill>
                <a:srgbClr val="FF0000"/>
              </a:solidFill>
            </a:endParaRPr>
          </a:p>
        </p:txBody>
      </p:sp>
    </p:spTree>
    <p:extLst>
      <p:ext uri="{BB962C8B-B14F-4D97-AF65-F5344CB8AC3E}">
        <p14:creationId xmlns:p14="http://schemas.microsoft.com/office/powerpoint/2010/main" val="1419126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25B9C9C8-8B90-44DB-AEA3-6083E8D5E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916" y="643466"/>
            <a:ext cx="8346167" cy="5571067"/>
          </a:xfrm>
          <a:prstGeom prst="rect">
            <a:avLst/>
          </a:prstGeom>
        </p:spPr>
      </p:pic>
    </p:spTree>
    <p:extLst>
      <p:ext uri="{BB962C8B-B14F-4D97-AF65-F5344CB8AC3E}">
        <p14:creationId xmlns:p14="http://schemas.microsoft.com/office/powerpoint/2010/main" val="2966272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92D8EA9-81C5-40F9-A999-63BA44B3C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6294" y="643466"/>
            <a:ext cx="3579411" cy="5571067"/>
          </a:xfrm>
          <a:prstGeom prst="rect">
            <a:avLst/>
          </a:prstGeom>
        </p:spPr>
      </p:pic>
    </p:spTree>
    <p:extLst>
      <p:ext uri="{BB962C8B-B14F-4D97-AF65-F5344CB8AC3E}">
        <p14:creationId xmlns:p14="http://schemas.microsoft.com/office/powerpoint/2010/main" val="46766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ook&#10;&#10;Description automatically generated">
            <a:extLst>
              <a:ext uri="{FF2B5EF4-FFF2-40B4-BE49-F238E27FC236}">
                <a16:creationId xmlns:a16="http://schemas.microsoft.com/office/drawing/2014/main" id="{B7F1228A-EAE6-450D-9D06-D427E4CCF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2488" y="1216152"/>
            <a:ext cx="5907024" cy="4425696"/>
          </a:xfrm>
          <a:prstGeom prst="rect">
            <a:avLst/>
          </a:prstGeom>
        </p:spPr>
      </p:pic>
    </p:spTree>
    <p:extLst>
      <p:ext uri="{BB962C8B-B14F-4D97-AF65-F5344CB8AC3E}">
        <p14:creationId xmlns:p14="http://schemas.microsoft.com/office/powerpoint/2010/main" val="105536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ntage photo of a group of people posing for the camera&#10;&#10;Description automatically generated">
            <a:extLst>
              <a:ext uri="{FF2B5EF4-FFF2-40B4-BE49-F238E27FC236}">
                <a16:creationId xmlns:a16="http://schemas.microsoft.com/office/drawing/2014/main" id="{DDE53491-B198-45F5-86E6-551987575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8792" y="1472184"/>
            <a:ext cx="5614416" cy="3913632"/>
          </a:xfrm>
          <a:prstGeom prst="rect">
            <a:avLst/>
          </a:prstGeom>
        </p:spPr>
      </p:pic>
    </p:spTree>
    <p:extLst>
      <p:ext uri="{BB962C8B-B14F-4D97-AF65-F5344CB8AC3E}">
        <p14:creationId xmlns:p14="http://schemas.microsoft.com/office/powerpoint/2010/main" val="2758993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8D351D6B-1828-4374-803F-05A4C3227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1780" y="923544"/>
            <a:ext cx="6568440" cy="5010912"/>
          </a:xfrm>
          <a:prstGeom prst="rect">
            <a:avLst/>
          </a:prstGeom>
        </p:spPr>
      </p:pic>
    </p:spTree>
    <p:extLst>
      <p:ext uri="{BB962C8B-B14F-4D97-AF65-F5344CB8AC3E}">
        <p14:creationId xmlns:p14="http://schemas.microsoft.com/office/powerpoint/2010/main" val="2448297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crowd&#10;&#10;Description automatically generated">
            <a:extLst>
              <a:ext uri="{FF2B5EF4-FFF2-40B4-BE49-F238E27FC236}">
                <a16:creationId xmlns:a16="http://schemas.microsoft.com/office/drawing/2014/main" id="{4D49B0F5-0450-4839-96E1-E6B1C56BF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3656" y="1490472"/>
            <a:ext cx="5504688" cy="3877056"/>
          </a:xfrm>
          <a:prstGeom prst="rect">
            <a:avLst/>
          </a:prstGeom>
        </p:spPr>
      </p:pic>
    </p:spTree>
    <p:extLst>
      <p:ext uri="{BB962C8B-B14F-4D97-AF65-F5344CB8AC3E}">
        <p14:creationId xmlns:p14="http://schemas.microsoft.com/office/powerpoint/2010/main" val="3480381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BD0A-3263-4C62-A4DE-66DBA3E13065}"/>
              </a:ext>
            </a:extLst>
          </p:cNvPr>
          <p:cNvSpPr>
            <a:spLocks noGrp="1"/>
          </p:cNvSpPr>
          <p:nvPr>
            <p:ph type="ctrTitle"/>
          </p:nvPr>
        </p:nvSpPr>
        <p:spPr/>
        <p:txBody>
          <a:bodyPr>
            <a:normAutofit/>
          </a:bodyPr>
          <a:lstStyle/>
          <a:p>
            <a:r>
              <a:rPr lang="en-GB" sz="3200" b="1" dirty="0">
                <a:solidFill>
                  <a:srgbClr val="FF0000"/>
                </a:solidFill>
              </a:rPr>
              <a:t>Selection of Arthur Lloyd Letters</a:t>
            </a:r>
          </a:p>
        </p:txBody>
      </p:sp>
      <p:sp>
        <p:nvSpPr>
          <p:cNvPr id="3" name="Subtitle 2">
            <a:extLst>
              <a:ext uri="{FF2B5EF4-FFF2-40B4-BE49-F238E27FC236}">
                <a16:creationId xmlns:a16="http://schemas.microsoft.com/office/drawing/2014/main" id="{D623EC15-5409-484E-AF34-26BD953F951F}"/>
              </a:ext>
            </a:extLst>
          </p:cNvPr>
          <p:cNvSpPr>
            <a:spLocks noGrp="1"/>
          </p:cNvSpPr>
          <p:nvPr>
            <p:ph type="subTitle" idx="1"/>
          </p:nvPr>
        </p:nvSpPr>
        <p:spPr/>
        <p:txBody>
          <a:bodyPr/>
          <a:lstStyle/>
          <a:p>
            <a:r>
              <a:rPr lang="en-GB" dirty="0"/>
              <a:t>1914 -1916</a:t>
            </a:r>
          </a:p>
        </p:txBody>
      </p:sp>
    </p:spTree>
    <p:extLst>
      <p:ext uri="{BB962C8B-B14F-4D97-AF65-F5344CB8AC3E}">
        <p14:creationId xmlns:p14="http://schemas.microsoft.com/office/powerpoint/2010/main" val="1740775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127C717C-749D-4797-8FA1-5F325FD33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344" y="643466"/>
            <a:ext cx="3983312" cy="5571067"/>
          </a:xfrm>
          <a:prstGeom prst="rect">
            <a:avLst/>
          </a:prstGeom>
        </p:spPr>
      </p:pic>
    </p:spTree>
    <p:extLst>
      <p:ext uri="{BB962C8B-B14F-4D97-AF65-F5344CB8AC3E}">
        <p14:creationId xmlns:p14="http://schemas.microsoft.com/office/powerpoint/2010/main" val="652977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5453C64D-D2E0-4367-8E17-8102801F9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492" y="941832"/>
            <a:ext cx="6605016" cy="4974336"/>
          </a:xfrm>
          <a:prstGeom prst="rect">
            <a:avLst/>
          </a:prstGeom>
        </p:spPr>
      </p:pic>
    </p:spTree>
    <p:extLst>
      <p:ext uri="{BB962C8B-B14F-4D97-AF65-F5344CB8AC3E}">
        <p14:creationId xmlns:p14="http://schemas.microsoft.com/office/powerpoint/2010/main" val="2813910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A95B98E8-43E1-42BE-9826-9AF99F4F0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8491" y="643466"/>
            <a:ext cx="5195017" cy="5571067"/>
          </a:xfrm>
          <a:prstGeom prst="rect">
            <a:avLst/>
          </a:prstGeom>
        </p:spPr>
      </p:pic>
    </p:spTree>
    <p:extLst>
      <p:ext uri="{BB962C8B-B14F-4D97-AF65-F5344CB8AC3E}">
        <p14:creationId xmlns:p14="http://schemas.microsoft.com/office/powerpoint/2010/main" val="3025660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436F8-1CA5-405A-8942-CCE726D6CC7F}"/>
              </a:ext>
            </a:extLst>
          </p:cNvPr>
          <p:cNvSpPr>
            <a:spLocks noGrp="1"/>
          </p:cNvSpPr>
          <p:nvPr>
            <p:ph type="title"/>
          </p:nvPr>
        </p:nvSpPr>
        <p:spPr/>
        <p:txBody>
          <a:bodyPr>
            <a:normAutofit/>
          </a:bodyPr>
          <a:lstStyle/>
          <a:p>
            <a:pPr algn="ctr"/>
            <a:r>
              <a:rPr lang="en-GB" sz="2800" b="1" dirty="0">
                <a:solidFill>
                  <a:srgbClr val="FF0000"/>
                </a:solidFill>
              </a:rPr>
              <a:t>Document a sense of time and place to</a:t>
            </a:r>
            <a:br>
              <a:rPr lang="en-GB" sz="2800" b="1" dirty="0">
                <a:solidFill>
                  <a:srgbClr val="FF0000"/>
                </a:solidFill>
              </a:rPr>
            </a:br>
            <a:r>
              <a:rPr lang="en-GB" sz="2800" b="1" dirty="0">
                <a:solidFill>
                  <a:srgbClr val="FF0000"/>
                </a:solidFill>
              </a:rPr>
              <a:t>promote public understanding and access to British hidden Social History</a:t>
            </a:r>
          </a:p>
        </p:txBody>
      </p:sp>
      <p:sp>
        <p:nvSpPr>
          <p:cNvPr id="3" name="Content Placeholder 2">
            <a:extLst>
              <a:ext uri="{FF2B5EF4-FFF2-40B4-BE49-F238E27FC236}">
                <a16:creationId xmlns:a16="http://schemas.microsoft.com/office/drawing/2014/main" id="{9E3A22C7-D3DB-44FC-AE4A-48B5F6494395}"/>
              </a:ext>
            </a:extLst>
          </p:cNvPr>
          <p:cNvSpPr>
            <a:spLocks noGrp="1"/>
          </p:cNvSpPr>
          <p:nvPr>
            <p:ph sz="half" idx="1"/>
          </p:nvPr>
        </p:nvSpPr>
        <p:spPr/>
        <p:txBody>
          <a:bodyPr/>
          <a:lstStyle/>
          <a:p>
            <a:pPr marL="0" indent="0" algn="ctr">
              <a:buNone/>
            </a:pPr>
            <a:r>
              <a:rPr lang="en-GB" dirty="0"/>
              <a:t>Oral Histories of Seldom Heard Communities</a:t>
            </a:r>
          </a:p>
          <a:p>
            <a:pPr marL="0" indent="0" algn="ctr">
              <a:buNone/>
            </a:pPr>
            <a:endParaRPr lang="en-GB" dirty="0"/>
          </a:p>
        </p:txBody>
      </p:sp>
      <p:sp>
        <p:nvSpPr>
          <p:cNvPr id="4" name="Content Placeholder 3">
            <a:extLst>
              <a:ext uri="{FF2B5EF4-FFF2-40B4-BE49-F238E27FC236}">
                <a16:creationId xmlns:a16="http://schemas.microsoft.com/office/drawing/2014/main" id="{A7229587-D511-4D63-AA84-0F6FF3653116}"/>
              </a:ext>
            </a:extLst>
          </p:cNvPr>
          <p:cNvSpPr>
            <a:spLocks noGrp="1"/>
          </p:cNvSpPr>
          <p:nvPr>
            <p:ph sz="half" idx="2"/>
          </p:nvPr>
        </p:nvSpPr>
        <p:spPr/>
        <p:txBody>
          <a:bodyPr/>
          <a:lstStyle/>
          <a:p>
            <a:pPr marL="0" indent="0" algn="ctr">
              <a:buNone/>
            </a:pPr>
            <a:r>
              <a:rPr lang="en-GB" dirty="0"/>
              <a:t>Large format Public Art Installations</a:t>
            </a:r>
          </a:p>
          <a:p>
            <a:pPr marL="0" indent="0" algn="ctr">
              <a:buNone/>
            </a:pPr>
            <a:endParaRPr lang="en-GB" dirty="0"/>
          </a:p>
        </p:txBody>
      </p:sp>
      <p:pic>
        <p:nvPicPr>
          <p:cNvPr id="6" name="Picture 5">
            <a:extLst>
              <a:ext uri="{FF2B5EF4-FFF2-40B4-BE49-F238E27FC236}">
                <a16:creationId xmlns:a16="http://schemas.microsoft.com/office/drawing/2014/main" id="{BAB2A189-578C-44AC-8C01-2E282EBFF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0958" y="2734571"/>
            <a:ext cx="2683564" cy="4025346"/>
          </a:xfrm>
          <a:prstGeom prst="rect">
            <a:avLst/>
          </a:prstGeom>
        </p:spPr>
      </p:pic>
      <p:pic>
        <p:nvPicPr>
          <p:cNvPr id="10" name="Picture 9">
            <a:extLst>
              <a:ext uri="{FF2B5EF4-FFF2-40B4-BE49-F238E27FC236}">
                <a16:creationId xmlns:a16="http://schemas.microsoft.com/office/drawing/2014/main" id="{E84B842A-7912-4E3B-A9DD-FB7962D05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558" y="2734571"/>
            <a:ext cx="4151242" cy="4025346"/>
          </a:xfrm>
          <a:prstGeom prst="rect">
            <a:avLst/>
          </a:prstGeom>
        </p:spPr>
      </p:pic>
    </p:spTree>
    <p:extLst>
      <p:ext uri="{BB962C8B-B14F-4D97-AF65-F5344CB8AC3E}">
        <p14:creationId xmlns:p14="http://schemas.microsoft.com/office/powerpoint/2010/main" val="4041843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tationary, envelope&#10;&#10;Description automatically generated">
            <a:extLst>
              <a:ext uri="{FF2B5EF4-FFF2-40B4-BE49-F238E27FC236}">
                <a16:creationId xmlns:a16="http://schemas.microsoft.com/office/drawing/2014/main" id="{0002ADA5-7E1A-4277-AC3F-47B24DF1D1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0803" y="643466"/>
            <a:ext cx="4930393" cy="5571067"/>
          </a:xfrm>
          <a:prstGeom prst="rect">
            <a:avLst/>
          </a:prstGeom>
        </p:spPr>
      </p:pic>
    </p:spTree>
    <p:extLst>
      <p:ext uri="{BB962C8B-B14F-4D97-AF65-F5344CB8AC3E}">
        <p14:creationId xmlns:p14="http://schemas.microsoft.com/office/powerpoint/2010/main" val="670690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BE117C20-935A-447E-A22A-A862A939B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070" y="0"/>
            <a:ext cx="8531860" cy="6858000"/>
          </a:xfrm>
          <a:prstGeom prst="rect">
            <a:avLst/>
          </a:prstGeom>
        </p:spPr>
      </p:pic>
    </p:spTree>
    <p:extLst>
      <p:ext uri="{BB962C8B-B14F-4D97-AF65-F5344CB8AC3E}">
        <p14:creationId xmlns:p14="http://schemas.microsoft.com/office/powerpoint/2010/main" val="876693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DDA01085-B553-458D-BC6A-79E7F109D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284" y="643466"/>
            <a:ext cx="4345432" cy="5571067"/>
          </a:xfrm>
          <a:prstGeom prst="rect">
            <a:avLst/>
          </a:prstGeom>
        </p:spPr>
      </p:pic>
    </p:spTree>
    <p:extLst>
      <p:ext uri="{BB962C8B-B14F-4D97-AF65-F5344CB8AC3E}">
        <p14:creationId xmlns:p14="http://schemas.microsoft.com/office/powerpoint/2010/main" val="3859978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0163B2A-3E2B-46DA-8FF6-491F8BCED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9021" y="643466"/>
            <a:ext cx="5013957" cy="5571067"/>
          </a:xfrm>
          <a:prstGeom prst="rect">
            <a:avLst/>
          </a:prstGeom>
        </p:spPr>
      </p:pic>
    </p:spTree>
    <p:extLst>
      <p:ext uri="{BB962C8B-B14F-4D97-AF65-F5344CB8AC3E}">
        <p14:creationId xmlns:p14="http://schemas.microsoft.com/office/powerpoint/2010/main" val="665006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78B35A-68ED-41AC-80F5-40B4A1653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2256" y="860298"/>
            <a:ext cx="5047488" cy="5137404"/>
          </a:xfrm>
          <a:prstGeom prst="rect">
            <a:avLst/>
          </a:prstGeom>
        </p:spPr>
      </p:pic>
    </p:spTree>
    <p:extLst>
      <p:ext uri="{BB962C8B-B14F-4D97-AF65-F5344CB8AC3E}">
        <p14:creationId xmlns:p14="http://schemas.microsoft.com/office/powerpoint/2010/main" val="1787690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41526A13-325D-4A09-B97C-D65576F5A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862" y="1399032"/>
            <a:ext cx="6018276" cy="4059936"/>
          </a:xfrm>
          <a:prstGeom prst="rect">
            <a:avLst/>
          </a:prstGeom>
        </p:spPr>
      </p:pic>
    </p:spTree>
    <p:extLst>
      <p:ext uri="{BB962C8B-B14F-4D97-AF65-F5344CB8AC3E}">
        <p14:creationId xmlns:p14="http://schemas.microsoft.com/office/powerpoint/2010/main" val="2252799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52EDF9A4-8DCC-4EBC-9C8E-366F81C68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080" y="356616"/>
            <a:ext cx="5577840" cy="6144768"/>
          </a:xfrm>
          <a:prstGeom prst="rect">
            <a:avLst/>
          </a:prstGeom>
        </p:spPr>
      </p:pic>
    </p:spTree>
    <p:extLst>
      <p:ext uri="{BB962C8B-B14F-4D97-AF65-F5344CB8AC3E}">
        <p14:creationId xmlns:p14="http://schemas.microsoft.com/office/powerpoint/2010/main" val="291918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9B087BB1-0DE7-44DF-85BC-87C6872B4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2394" y="643466"/>
            <a:ext cx="4387211" cy="5571067"/>
          </a:xfrm>
          <a:prstGeom prst="rect">
            <a:avLst/>
          </a:prstGeom>
        </p:spPr>
      </p:pic>
    </p:spTree>
    <p:extLst>
      <p:ext uri="{BB962C8B-B14F-4D97-AF65-F5344CB8AC3E}">
        <p14:creationId xmlns:p14="http://schemas.microsoft.com/office/powerpoint/2010/main" val="3783869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CC44E608-0BAB-4424-A6A1-EB863857B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1851" y="0"/>
            <a:ext cx="7728298" cy="6858000"/>
          </a:xfrm>
          <a:prstGeom prst="rect">
            <a:avLst/>
          </a:prstGeom>
        </p:spPr>
      </p:pic>
    </p:spTree>
    <p:extLst>
      <p:ext uri="{BB962C8B-B14F-4D97-AF65-F5344CB8AC3E}">
        <p14:creationId xmlns:p14="http://schemas.microsoft.com/office/powerpoint/2010/main" val="1701518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389C8-87A3-4C6C-93CB-698271D8866F}"/>
              </a:ext>
            </a:extLst>
          </p:cNvPr>
          <p:cNvSpPr>
            <a:spLocks noGrp="1"/>
          </p:cNvSpPr>
          <p:nvPr>
            <p:ph type="title"/>
          </p:nvPr>
        </p:nvSpPr>
        <p:spPr/>
        <p:txBody>
          <a:bodyPr>
            <a:normAutofit/>
          </a:bodyPr>
          <a:lstStyle/>
          <a:p>
            <a:pPr algn="ctr"/>
            <a:r>
              <a:rPr lang="en-GB" sz="3200" b="1" dirty="0">
                <a:solidFill>
                  <a:srgbClr val="FF0000"/>
                </a:solidFill>
              </a:rPr>
              <a:t>Arthur Lloyd was Killed in Action on the 30</a:t>
            </a:r>
            <a:r>
              <a:rPr lang="en-GB" sz="3200" b="1" baseline="30000" dirty="0">
                <a:solidFill>
                  <a:srgbClr val="FF0000"/>
                </a:solidFill>
              </a:rPr>
              <a:t>th</a:t>
            </a:r>
            <a:r>
              <a:rPr lang="en-GB" sz="3200" b="1" dirty="0">
                <a:solidFill>
                  <a:srgbClr val="FF0000"/>
                </a:solidFill>
              </a:rPr>
              <a:t> July 1916 Aged 20</a:t>
            </a:r>
          </a:p>
        </p:txBody>
      </p:sp>
      <p:sp>
        <p:nvSpPr>
          <p:cNvPr id="3" name="Text Placeholder 2">
            <a:extLst>
              <a:ext uri="{FF2B5EF4-FFF2-40B4-BE49-F238E27FC236}">
                <a16:creationId xmlns:a16="http://schemas.microsoft.com/office/drawing/2014/main" id="{E1272685-2F01-484B-AF49-3886DD3A7590}"/>
              </a:ext>
            </a:extLst>
          </p:cNvPr>
          <p:cNvSpPr>
            <a:spLocks noGrp="1"/>
          </p:cNvSpPr>
          <p:nvPr>
            <p:ph type="body" idx="1"/>
          </p:nvPr>
        </p:nvSpPr>
        <p:spPr/>
        <p:txBody>
          <a:bodyPr/>
          <a:lstStyle/>
          <a:p>
            <a:pPr algn="ctr"/>
            <a:r>
              <a:rPr lang="en-GB" dirty="0"/>
              <a:t>A bloodstained letter from his sister was discovered in his pocket. </a:t>
            </a:r>
          </a:p>
        </p:txBody>
      </p:sp>
    </p:spTree>
    <p:extLst>
      <p:ext uri="{BB962C8B-B14F-4D97-AF65-F5344CB8AC3E}">
        <p14:creationId xmlns:p14="http://schemas.microsoft.com/office/powerpoint/2010/main" val="279108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1EF03A-ABE4-4CB3-875F-A99FBFE89ABE}"/>
              </a:ext>
            </a:extLst>
          </p:cNvPr>
          <p:cNvSpPr>
            <a:spLocks noGrp="1"/>
          </p:cNvSpPr>
          <p:nvPr>
            <p:ph type="title"/>
          </p:nvPr>
        </p:nvSpPr>
        <p:spPr>
          <a:xfrm>
            <a:off x="4965430" y="629268"/>
            <a:ext cx="6586491" cy="1286160"/>
          </a:xfrm>
        </p:spPr>
        <p:txBody>
          <a:bodyPr vert="horz" lIns="91440" tIns="45720" rIns="91440" bIns="45720" rtlCol="0" anchor="b">
            <a:normAutofit/>
          </a:bodyPr>
          <a:lstStyle/>
          <a:p>
            <a:pPr algn="ctr"/>
            <a:r>
              <a:rPr lang="en-US" sz="2800" b="1" dirty="0">
                <a:solidFill>
                  <a:srgbClr val="FF0000"/>
                </a:solidFill>
              </a:rPr>
              <a:t>Liverpool City Council Commission for </a:t>
            </a:r>
            <a:br>
              <a:rPr lang="en-US" sz="2800" b="1" dirty="0">
                <a:solidFill>
                  <a:srgbClr val="FF0000"/>
                </a:solidFill>
              </a:rPr>
            </a:br>
            <a:r>
              <a:rPr lang="en-US" sz="2800" b="1" dirty="0">
                <a:solidFill>
                  <a:srgbClr val="FF0000"/>
                </a:solidFill>
              </a:rPr>
              <a:t>The International Business Festival 2014 </a:t>
            </a:r>
          </a:p>
        </p:txBody>
      </p:sp>
      <p:pic>
        <p:nvPicPr>
          <p:cNvPr id="11" name="Picture Placeholder 10">
            <a:extLst>
              <a:ext uri="{FF2B5EF4-FFF2-40B4-BE49-F238E27FC236}">
                <a16:creationId xmlns:a16="http://schemas.microsoft.com/office/drawing/2014/main" id="{D1498658-1E95-41E1-A4F6-EF4F7937E25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618"/>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EB6C7"/>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37F9F6B1-0C24-4588-9B87-5868CCB85726}"/>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algn="ctr"/>
            <a:r>
              <a:rPr lang="en-US" sz="1800" dirty="0"/>
              <a:t>To beautify the windows and doors of  three derelict Georgian buildings in Duke Street Rope Walks Liverpool One</a:t>
            </a:r>
          </a:p>
          <a:p>
            <a:pPr algn="ctr"/>
            <a:endParaRPr lang="en-US" sz="1800" b="1" dirty="0">
              <a:solidFill>
                <a:srgbClr val="FF0000"/>
              </a:solidFill>
            </a:endParaRPr>
          </a:p>
          <a:p>
            <a:pPr algn="ctr"/>
            <a:r>
              <a:rPr lang="en-US" sz="2000" b="1" dirty="0">
                <a:solidFill>
                  <a:srgbClr val="FF0000"/>
                </a:solidFill>
              </a:rPr>
              <a:t>Idea</a:t>
            </a:r>
          </a:p>
          <a:p>
            <a:pPr algn="ctr"/>
            <a:r>
              <a:rPr lang="en-US" sz="1800" b="1" i="1" dirty="0"/>
              <a:t>To create a visual Opera for Chinatown by designing a time line of Blue Funnel Sailors migration, journey and settlement</a:t>
            </a:r>
          </a:p>
          <a:p>
            <a:pPr algn="ctr"/>
            <a:endParaRPr lang="en-US" sz="1800" b="1" dirty="0"/>
          </a:p>
          <a:p>
            <a:endParaRPr lang="en-US" sz="1800" b="1" dirty="0"/>
          </a:p>
          <a:p>
            <a:pPr algn="ctr"/>
            <a:r>
              <a:rPr lang="en-US" b="1" dirty="0"/>
              <a:t>Pictured: Grace Liu Cantonese Opera Performer and Business woman Liverpool Chinatown</a:t>
            </a:r>
          </a:p>
        </p:txBody>
      </p:sp>
    </p:spTree>
    <p:extLst>
      <p:ext uri="{BB962C8B-B14F-4D97-AF65-F5344CB8AC3E}">
        <p14:creationId xmlns:p14="http://schemas.microsoft.com/office/powerpoint/2010/main" val="620952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1346CD3-EEF9-4E10-BC79-D60EA73B2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4986" y="411480"/>
            <a:ext cx="7082028" cy="6035040"/>
          </a:xfrm>
          <a:prstGeom prst="rect">
            <a:avLst/>
          </a:prstGeom>
        </p:spPr>
      </p:pic>
    </p:spTree>
    <p:extLst>
      <p:ext uri="{BB962C8B-B14F-4D97-AF65-F5344CB8AC3E}">
        <p14:creationId xmlns:p14="http://schemas.microsoft.com/office/powerpoint/2010/main" val="71894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9BE7DC-FF61-473D-9945-8D3176736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168" y="643466"/>
            <a:ext cx="6985663" cy="5571067"/>
          </a:xfrm>
          <a:prstGeom prst="rect">
            <a:avLst/>
          </a:prstGeom>
        </p:spPr>
      </p:pic>
    </p:spTree>
    <p:extLst>
      <p:ext uri="{BB962C8B-B14F-4D97-AF65-F5344CB8AC3E}">
        <p14:creationId xmlns:p14="http://schemas.microsoft.com/office/powerpoint/2010/main" val="1326942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59AF3F17-2376-4226-8F8C-DA8582F5A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343" y="643466"/>
            <a:ext cx="8637313" cy="5571067"/>
          </a:xfrm>
          <a:prstGeom prst="rect">
            <a:avLst/>
          </a:prstGeom>
        </p:spPr>
      </p:pic>
    </p:spTree>
    <p:extLst>
      <p:ext uri="{BB962C8B-B14F-4D97-AF65-F5344CB8AC3E}">
        <p14:creationId xmlns:p14="http://schemas.microsoft.com/office/powerpoint/2010/main" val="1617518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97B1-A57E-447D-8BAB-2FAFD8B6C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315" y="643466"/>
            <a:ext cx="8103370" cy="5571067"/>
          </a:xfrm>
          <a:prstGeom prst="rect">
            <a:avLst/>
          </a:prstGeom>
        </p:spPr>
      </p:pic>
    </p:spTree>
    <p:extLst>
      <p:ext uri="{BB962C8B-B14F-4D97-AF65-F5344CB8AC3E}">
        <p14:creationId xmlns:p14="http://schemas.microsoft.com/office/powerpoint/2010/main" val="2662754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B9C72-6EF8-4F94-8F72-EB1B67A11DEA}"/>
              </a:ext>
            </a:extLst>
          </p:cNvPr>
          <p:cNvSpPr>
            <a:spLocks noGrp="1"/>
          </p:cNvSpPr>
          <p:nvPr>
            <p:ph type="title"/>
          </p:nvPr>
        </p:nvSpPr>
        <p:spPr>
          <a:xfrm>
            <a:off x="648929" y="629266"/>
            <a:ext cx="5127031" cy="1676603"/>
          </a:xfrm>
        </p:spPr>
        <p:txBody>
          <a:bodyPr vert="horz" lIns="91440" tIns="45720" rIns="91440" bIns="45720" rtlCol="0" anchor="ctr">
            <a:normAutofit/>
          </a:bodyPr>
          <a:lstStyle/>
          <a:p>
            <a:pPr algn="ctr"/>
            <a:r>
              <a:rPr lang="en-US" b="1" dirty="0">
                <a:solidFill>
                  <a:srgbClr val="FF0000"/>
                </a:solidFill>
              </a:rPr>
              <a:t>Telegram</a:t>
            </a:r>
          </a:p>
        </p:txBody>
      </p:sp>
      <p:sp>
        <p:nvSpPr>
          <p:cNvPr id="4" name="Text Placeholder 3">
            <a:extLst>
              <a:ext uri="{FF2B5EF4-FFF2-40B4-BE49-F238E27FC236}">
                <a16:creationId xmlns:a16="http://schemas.microsoft.com/office/drawing/2014/main" id="{3B84C4B6-5EBA-4E1C-B735-C366A8751D4F}"/>
              </a:ext>
            </a:extLst>
          </p:cNvPr>
          <p:cNvSpPr>
            <a:spLocks noGrp="1"/>
          </p:cNvSpPr>
          <p:nvPr>
            <p:ph type="body" sz="half" idx="2"/>
          </p:nvPr>
        </p:nvSpPr>
        <p:spPr>
          <a:xfrm>
            <a:off x="648930" y="2438400"/>
            <a:ext cx="5127029" cy="3785419"/>
          </a:xfrm>
        </p:spPr>
        <p:txBody>
          <a:bodyPr vert="horz" lIns="91440" tIns="45720" rIns="91440" bIns="45720" rtlCol="0">
            <a:normAutofit/>
          </a:bodyPr>
          <a:lstStyle/>
          <a:p>
            <a:pPr algn="ctr"/>
            <a:endParaRPr lang="en-US" sz="2400" dirty="0"/>
          </a:p>
          <a:p>
            <a:pPr algn="ctr"/>
            <a:endParaRPr lang="en-US" sz="2400" dirty="0"/>
          </a:p>
          <a:p>
            <a:pPr algn="ctr"/>
            <a:r>
              <a:rPr lang="en-US" sz="2400" dirty="0"/>
              <a:t>The Telegram sent to Arthur Lloyd’s family containing a photograph of his sister Maud </a:t>
            </a:r>
          </a:p>
        </p:txBody>
      </p:sp>
      <p:pic>
        <p:nvPicPr>
          <p:cNvPr id="6" name="Picture Placeholder 5" descr="A picture containing stationary&#10;&#10;Description automatically generated">
            <a:extLst>
              <a:ext uri="{FF2B5EF4-FFF2-40B4-BE49-F238E27FC236}">
                <a16:creationId xmlns:a16="http://schemas.microsoft.com/office/drawing/2014/main" id="{63C15EC2-D5DC-4191-99FB-EE60A915CC0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593" b="3"/>
          <a:stretch/>
        </p:blipFill>
        <p:spPr>
          <a:xfrm>
            <a:off x="6090613" y="640082"/>
            <a:ext cx="5461724" cy="5577837"/>
          </a:xfrm>
          <a:prstGeom prst="rect">
            <a:avLst/>
          </a:prstGeom>
          <a:effectLst/>
        </p:spPr>
      </p:pic>
    </p:spTree>
    <p:extLst>
      <p:ext uri="{BB962C8B-B14F-4D97-AF65-F5344CB8AC3E}">
        <p14:creationId xmlns:p14="http://schemas.microsoft.com/office/powerpoint/2010/main" val="2442022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530C-DA4F-42F9-84E7-69768F097FD1}"/>
              </a:ext>
            </a:extLst>
          </p:cNvPr>
          <p:cNvSpPr>
            <a:spLocks noGrp="1"/>
          </p:cNvSpPr>
          <p:nvPr>
            <p:ph type="title"/>
          </p:nvPr>
        </p:nvSpPr>
        <p:spPr/>
        <p:txBody>
          <a:bodyPr>
            <a:normAutofit/>
          </a:bodyPr>
          <a:lstStyle/>
          <a:p>
            <a:pPr algn="ctr"/>
            <a:r>
              <a:rPr lang="en-GB" sz="2800" b="1" dirty="0">
                <a:solidFill>
                  <a:srgbClr val="FF0000"/>
                </a:solidFill>
              </a:rPr>
              <a:t>Arthur Lloyd’s Grave</a:t>
            </a:r>
          </a:p>
        </p:txBody>
      </p:sp>
    </p:spTree>
    <p:extLst>
      <p:ext uri="{BB962C8B-B14F-4D97-AF65-F5344CB8AC3E}">
        <p14:creationId xmlns:p14="http://schemas.microsoft.com/office/powerpoint/2010/main" val="3581972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building&#10;&#10;Description automatically generated">
            <a:extLst>
              <a:ext uri="{FF2B5EF4-FFF2-40B4-BE49-F238E27FC236}">
                <a16:creationId xmlns:a16="http://schemas.microsoft.com/office/drawing/2014/main" id="{672ED825-883A-4053-A70D-32EE8447F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695" y="643466"/>
            <a:ext cx="4888609" cy="5571067"/>
          </a:xfrm>
          <a:prstGeom prst="rect">
            <a:avLst/>
          </a:prstGeom>
        </p:spPr>
      </p:pic>
    </p:spTree>
    <p:extLst>
      <p:ext uri="{BB962C8B-B14F-4D97-AF65-F5344CB8AC3E}">
        <p14:creationId xmlns:p14="http://schemas.microsoft.com/office/powerpoint/2010/main" val="3125549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D0881-0FC0-4C09-91C3-07A68E376BF5}"/>
              </a:ext>
            </a:extLst>
          </p:cNvPr>
          <p:cNvSpPr>
            <a:spLocks noGrp="1"/>
          </p:cNvSpPr>
          <p:nvPr>
            <p:ph type="title"/>
          </p:nvPr>
        </p:nvSpPr>
        <p:spPr/>
        <p:txBody>
          <a:bodyPr>
            <a:normAutofit/>
          </a:bodyPr>
          <a:lstStyle/>
          <a:p>
            <a:pPr algn="ctr"/>
            <a:r>
              <a:rPr lang="en-GB" sz="2800" b="1" dirty="0">
                <a:solidFill>
                  <a:srgbClr val="FF0000"/>
                </a:solidFill>
              </a:rPr>
              <a:t>Contact</a:t>
            </a:r>
            <a:br>
              <a:rPr lang="en-GB" sz="2800" b="1" dirty="0">
                <a:solidFill>
                  <a:srgbClr val="FF0000"/>
                </a:solidFill>
              </a:rPr>
            </a:br>
            <a:r>
              <a:rPr lang="en-GB" sz="2800" b="1" dirty="0">
                <a:solidFill>
                  <a:srgbClr val="FF0000"/>
                </a:solidFill>
              </a:rPr>
              <a:t>John J. Campbell &amp; Moira Kenny</a:t>
            </a:r>
            <a:br>
              <a:rPr lang="en-GB" sz="2800" b="1" dirty="0">
                <a:solidFill>
                  <a:srgbClr val="FF0000"/>
                </a:solidFill>
              </a:rPr>
            </a:br>
            <a:r>
              <a:rPr lang="en-GB" sz="2800" b="1" dirty="0">
                <a:solidFill>
                  <a:srgbClr val="FF0000"/>
                </a:solidFill>
              </a:rPr>
              <a:t>https://www.thesoundagents.com</a:t>
            </a:r>
          </a:p>
        </p:txBody>
      </p:sp>
      <p:sp>
        <p:nvSpPr>
          <p:cNvPr id="3" name="Text Placeholder 2">
            <a:extLst>
              <a:ext uri="{FF2B5EF4-FFF2-40B4-BE49-F238E27FC236}">
                <a16:creationId xmlns:a16="http://schemas.microsoft.com/office/drawing/2014/main" id="{3140AFD2-F929-4D71-99FC-9E70BED98EE7}"/>
              </a:ext>
            </a:extLst>
          </p:cNvPr>
          <p:cNvSpPr>
            <a:spLocks noGrp="1"/>
          </p:cNvSpPr>
          <p:nvPr>
            <p:ph type="body" idx="1"/>
          </p:nvPr>
        </p:nvSpPr>
        <p:spPr/>
        <p:txBody>
          <a:bodyPr>
            <a:normAutofit/>
          </a:bodyPr>
          <a:lstStyle/>
          <a:p>
            <a:pPr algn="ctr"/>
            <a:endParaRPr lang="en-GB" dirty="0">
              <a:solidFill>
                <a:schemeClr val="tx1"/>
              </a:solidFill>
              <a:hlinkClick r:id="rId2">
                <a:extLst>
                  <a:ext uri="{A12FA001-AC4F-418D-AE19-62706E023703}">
                    <ahyp:hlinkClr xmlns:ahyp="http://schemas.microsoft.com/office/drawing/2018/hyperlinkcolor" val="tx"/>
                  </a:ext>
                </a:extLst>
              </a:hlinkClick>
            </a:endParaRPr>
          </a:p>
          <a:p>
            <a:pPr algn="ctr"/>
            <a:r>
              <a:rPr lang="en-GB" dirty="0">
                <a:solidFill>
                  <a:schemeClr val="tx1"/>
                </a:solidFill>
                <a:hlinkClick r:id="rId2">
                  <a:extLst>
                    <a:ext uri="{A12FA001-AC4F-418D-AE19-62706E023703}">
                      <ahyp:hlinkClr xmlns:ahyp="http://schemas.microsoft.com/office/drawing/2018/hyperlinkcolor" val="tx"/>
                    </a:ext>
                  </a:extLst>
                </a:hlinkClick>
              </a:rPr>
              <a:t>http://soundagents.blogspot.com</a:t>
            </a:r>
            <a:endParaRPr lang="en-GB" dirty="0">
              <a:solidFill>
                <a:schemeClr val="tx1"/>
              </a:solidFill>
            </a:endParaRPr>
          </a:p>
          <a:p>
            <a:pPr algn="ctr"/>
            <a:r>
              <a:rPr lang="en-GB" dirty="0"/>
              <a:t>Mobile: 07923925379</a:t>
            </a:r>
          </a:p>
        </p:txBody>
      </p:sp>
    </p:spTree>
    <p:extLst>
      <p:ext uri="{BB962C8B-B14F-4D97-AF65-F5344CB8AC3E}">
        <p14:creationId xmlns:p14="http://schemas.microsoft.com/office/powerpoint/2010/main" val="2965885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walking in front of a building&#10;&#10;Description automatically generated">
            <a:extLst>
              <a:ext uri="{FF2B5EF4-FFF2-40B4-BE49-F238E27FC236}">
                <a16:creationId xmlns:a16="http://schemas.microsoft.com/office/drawing/2014/main" id="{E94ED384-44DC-422C-B07E-B39644A16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320" y="1863195"/>
            <a:ext cx="8888086" cy="4351338"/>
          </a:xfrm>
          <a:prstGeom prst="rect">
            <a:avLst/>
          </a:prstGeom>
        </p:spPr>
      </p:pic>
      <p:sp>
        <p:nvSpPr>
          <p:cNvPr id="4" name="Title 3">
            <a:extLst>
              <a:ext uri="{FF2B5EF4-FFF2-40B4-BE49-F238E27FC236}">
                <a16:creationId xmlns:a16="http://schemas.microsoft.com/office/drawing/2014/main" id="{1182964C-0685-4DA8-827C-DC2D6249DE82}"/>
              </a:ext>
            </a:extLst>
          </p:cNvPr>
          <p:cNvSpPr>
            <a:spLocks noGrp="1"/>
          </p:cNvSpPr>
          <p:nvPr>
            <p:ph type="title"/>
          </p:nvPr>
        </p:nvSpPr>
        <p:spPr/>
        <p:txBody>
          <a:bodyPr>
            <a:normAutofit/>
          </a:bodyPr>
          <a:lstStyle/>
          <a:p>
            <a:pPr algn="ctr"/>
            <a:r>
              <a:rPr lang="en-GB" sz="2800" b="1" dirty="0">
                <a:solidFill>
                  <a:srgbClr val="FF0000"/>
                </a:solidFill>
              </a:rPr>
              <a:t>OPERA FOR CHINATOWN</a:t>
            </a:r>
          </a:p>
        </p:txBody>
      </p:sp>
      <p:sp>
        <p:nvSpPr>
          <p:cNvPr id="5" name="Content Placeholder 4">
            <a:extLst>
              <a:ext uri="{FF2B5EF4-FFF2-40B4-BE49-F238E27FC236}">
                <a16:creationId xmlns:a16="http://schemas.microsoft.com/office/drawing/2014/main" id="{800411CE-069A-483A-B7A1-F5E712186C21}"/>
              </a:ext>
            </a:extLst>
          </p:cNvPr>
          <p:cNvSpPr>
            <a:spLocks noGrp="1"/>
          </p:cNvSpPr>
          <p:nvPr>
            <p:ph idx="1"/>
          </p:nvPr>
        </p:nvSpPr>
        <p:spPr>
          <a:xfrm>
            <a:off x="2052320" y="1863195"/>
            <a:ext cx="8888086" cy="4313768"/>
          </a:xfrm>
        </p:spPr>
        <p:txBody>
          <a:bodyPr/>
          <a:lstStyle/>
          <a:p>
            <a:pPr marL="0" indent="0">
              <a:buNone/>
            </a:pPr>
            <a:r>
              <a:rPr lang="en-GB" dirty="0"/>
              <a:t>Duke Street</a:t>
            </a:r>
          </a:p>
        </p:txBody>
      </p:sp>
    </p:spTree>
    <p:extLst>
      <p:ext uri="{BB962C8B-B14F-4D97-AF65-F5344CB8AC3E}">
        <p14:creationId xmlns:p14="http://schemas.microsoft.com/office/powerpoint/2010/main" val="927601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28CA7AD-EFFB-4144-94E6-FE512563EF39}"/>
              </a:ext>
            </a:extLst>
          </p:cNvPr>
          <p:cNvSpPr>
            <a:spLocks noGrp="1"/>
          </p:cNvSpPr>
          <p:nvPr>
            <p:ph type="title"/>
          </p:nvPr>
        </p:nvSpPr>
        <p:spPr/>
        <p:txBody>
          <a:bodyPr>
            <a:normAutofit/>
          </a:bodyPr>
          <a:lstStyle/>
          <a:p>
            <a:pPr algn="ctr"/>
            <a:r>
              <a:rPr lang="en-GB" sz="2800" b="1" dirty="0">
                <a:solidFill>
                  <a:srgbClr val="FF0000"/>
                </a:solidFill>
              </a:rPr>
              <a:t>Preserving Heritage for Future Generations</a:t>
            </a:r>
          </a:p>
        </p:txBody>
      </p:sp>
      <p:pic>
        <p:nvPicPr>
          <p:cNvPr id="12" name="Content Placeholder 11" descr="A picture containing object, ground, table&#10;&#10;Description automatically generated">
            <a:extLst>
              <a:ext uri="{FF2B5EF4-FFF2-40B4-BE49-F238E27FC236}">
                <a16:creationId xmlns:a16="http://schemas.microsoft.com/office/drawing/2014/main" id="{E67E832C-427E-4CF4-8199-EE587A665F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9264" y="1825625"/>
            <a:ext cx="4893471" cy="4351338"/>
          </a:xfrm>
        </p:spPr>
      </p:pic>
    </p:spTree>
    <p:extLst>
      <p:ext uri="{BB962C8B-B14F-4D97-AF65-F5344CB8AC3E}">
        <p14:creationId xmlns:p14="http://schemas.microsoft.com/office/powerpoint/2010/main" val="1845959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9BCBA-0ABC-481B-B051-515562058837}"/>
              </a:ext>
            </a:extLst>
          </p:cNvPr>
          <p:cNvSpPr>
            <a:spLocks noGrp="1"/>
          </p:cNvSpPr>
          <p:nvPr>
            <p:ph type="title"/>
          </p:nvPr>
        </p:nvSpPr>
        <p:spPr/>
        <p:txBody>
          <a:bodyPr/>
          <a:lstStyle/>
          <a:p>
            <a:pPr algn="ctr"/>
            <a:r>
              <a:rPr lang="en-GB" b="1" dirty="0">
                <a:solidFill>
                  <a:srgbClr val="FF0000"/>
                </a:solidFill>
              </a:rPr>
              <a:t>Verbatim Theatre</a:t>
            </a:r>
          </a:p>
        </p:txBody>
      </p:sp>
      <p:sp>
        <p:nvSpPr>
          <p:cNvPr id="3" name="Content Placeholder 2">
            <a:extLst>
              <a:ext uri="{FF2B5EF4-FFF2-40B4-BE49-F238E27FC236}">
                <a16:creationId xmlns:a16="http://schemas.microsoft.com/office/drawing/2014/main" id="{A7909392-DC05-42A3-BF5A-93FA70D49C61}"/>
              </a:ext>
            </a:extLst>
          </p:cNvPr>
          <p:cNvSpPr>
            <a:spLocks noGrp="1"/>
          </p:cNvSpPr>
          <p:nvPr>
            <p:ph sz="half" idx="1"/>
          </p:nvPr>
        </p:nvSpPr>
        <p:spPr/>
        <p:txBody>
          <a:bodyPr/>
          <a:lstStyle/>
          <a:p>
            <a:pPr marL="0" indent="0" algn="ctr">
              <a:buNone/>
            </a:pPr>
            <a:r>
              <a:rPr lang="en-GB" dirty="0"/>
              <a:t>Providing opportunities for Actors</a:t>
            </a:r>
          </a:p>
        </p:txBody>
      </p:sp>
      <p:sp>
        <p:nvSpPr>
          <p:cNvPr id="4" name="Content Placeholder 3">
            <a:extLst>
              <a:ext uri="{FF2B5EF4-FFF2-40B4-BE49-F238E27FC236}">
                <a16:creationId xmlns:a16="http://schemas.microsoft.com/office/drawing/2014/main" id="{F400CE55-140C-4C9D-AB4A-2D2840B5A9FA}"/>
              </a:ext>
            </a:extLst>
          </p:cNvPr>
          <p:cNvSpPr>
            <a:spLocks noGrp="1"/>
          </p:cNvSpPr>
          <p:nvPr>
            <p:ph sz="half" idx="2"/>
          </p:nvPr>
        </p:nvSpPr>
        <p:spPr/>
        <p:txBody>
          <a:bodyPr/>
          <a:lstStyle/>
          <a:p>
            <a:pPr marL="0" indent="0" algn="ctr">
              <a:buNone/>
            </a:pPr>
            <a:r>
              <a:rPr lang="en-GB" dirty="0"/>
              <a:t>Anna Chen Poetry Readings</a:t>
            </a:r>
          </a:p>
        </p:txBody>
      </p:sp>
      <p:pic>
        <p:nvPicPr>
          <p:cNvPr id="10" name="Picture 9" descr="A person standing in front of a mirror posing for the camera&#10;&#10;Description automatically generated">
            <a:extLst>
              <a:ext uri="{FF2B5EF4-FFF2-40B4-BE49-F238E27FC236}">
                <a16:creationId xmlns:a16="http://schemas.microsoft.com/office/drawing/2014/main" id="{E7983113-9446-437D-934F-06BC55A70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377" y="2759671"/>
            <a:ext cx="3367278" cy="3552229"/>
          </a:xfrm>
          <a:prstGeom prst="rect">
            <a:avLst/>
          </a:prstGeom>
        </p:spPr>
      </p:pic>
      <p:pic>
        <p:nvPicPr>
          <p:cNvPr id="7" name="Picture 6" descr="A group of people posing for the camera&#10;&#10;Description automatically generated">
            <a:extLst>
              <a:ext uri="{FF2B5EF4-FFF2-40B4-BE49-F238E27FC236}">
                <a16:creationId xmlns:a16="http://schemas.microsoft.com/office/drawing/2014/main" id="{12596741-1371-47DE-B9FE-65A582E02E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347" y="2759670"/>
            <a:ext cx="3244464" cy="3552229"/>
          </a:xfrm>
          <a:prstGeom prst="rect">
            <a:avLst/>
          </a:prstGeom>
        </p:spPr>
      </p:pic>
    </p:spTree>
    <p:extLst>
      <p:ext uri="{BB962C8B-B14F-4D97-AF65-F5344CB8AC3E}">
        <p14:creationId xmlns:p14="http://schemas.microsoft.com/office/powerpoint/2010/main" val="1239447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784F-CFF1-4358-A927-5A903524CCEF}"/>
              </a:ext>
            </a:extLst>
          </p:cNvPr>
          <p:cNvSpPr>
            <a:spLocks noGrp="1"/>
          </p:cNvSpPr>
          <p:nvPr>
            <p:ph type="ctrTitle"/>
          </p:nvPr>
        </p:nvSpPr>
        <p:spPr/>
        <p:txBody>
          <a:bodyPr>
            <a:normAutofit/>
          </a:bodyPr>
          <a:lstStyle/>
          <a:p>
            <a:r>
              <a:rPr lang="en-GB" sz="3200" b="1" dirty="0">
                <a:solidFill>
                  <a:srgbClr val="FF0000"/>
                </a:solidFill>
              </a:rPr>
              <a:t>WW1 Public Art Installation</a:t>
            </a:r>
          </a:p>
        </p:txBody>
      </p:sp>
      <p:sp>
        <p:nvSpPr>
          <p:cNvPr id="3" name="Subtitle 2">
            <a:extLst>
              <a:ext uri="{FF2B5EF4-FFF2-40B4-BE49-F238E27FC236}">
                <a16:creationId xmlns:a16="http://schemas.microsoft.com/office/drawing/2014/main" id="{A3B8C043-E92E-4D74-A46F-1DE5EDC03093}"/>
              </a:ext>
            </a:extLst>
          </p:cNvPr>
          <p:cNvSpPr>
            <a:spLocks noGrp="1"/>
          </p:cNvSpPr>
          <p:nvPr>
            <p:ph type="subTitle" idx="1"/>
          </p:nvPr>
        </p:nvSpPr>
        <p:spPr/>
        <p:txBody>
          <a:bodyPr/>
          <a:lstStyle/>
          <a:p>
            <a:r>
              <a:rPr lang="en-GB" dirty="0"/>
              <a:t>Liverpool BID Commission</a:t>
            </a:r>
          </a:p>
          <a:p>
            <a:r>
              <a:rPr lang="en-GB" dirty="0"/>
              <a:t>The Lyceum Post Office Building</a:t>
            </a:r>
          </a:p>
          <a:p>
            <a:r>
              <a:rPr lang="en-GB" dirty="0"/>
              <a:t> Bold Street, Liverpool</a:t>
            </a:r>
          </a:p>
          <a:p>
            <a:endParaRPr lang="en-GB" dirty="0"/>
          </a:p>
        </p:txBody>
      </p:sp>
    </p:spTree>
    <p:extLst>
      <p:ext uri="{BB962C8B-B14F-4D97-AF65-F5344CB8AC3E}">
        <p14:creationId xmlns:p14="http://schemas.microsoft.com/office/powerpoint/2010/main" val="1022430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C93CA-AE3B-4C48-A5D7-36E98A21148F}"/>
              </a:ext>
            </a:extLst>
          </p:cNvPr>
          <p:cNvSpPr>
            <a:spLocks noGrp="1"/>
          </p:cNvSpPr>
          <p:nvPr>
            <p:ph type="title"/>
          </p:nvPr>
        </p:nvSpPr>
        <p:spPr>
          <a:xfrm>
            <a:off x="4965430" y="629268"/>
            <a:ext cx="6586491" cy="1286160"/>
          </a:xfrm>
        </p:spPr>
        <p:txBody>
          <a:bodyPr vert="horz" lIns="91440" tIns="45720" rIns="91440" bIns="45720" rtlCol="0" anchor="b">
            <a:normAutofit/>
          </a:bodyPr>
          <a:lstStyle/>
          <a:p>
            <a:pPr algn="ctr"/>
            <a:r>
              <a:rPr lang="en-US" b="1" dirty="0">
                <a:solidFill>
                  <a:srgbClr val="FF0000"/>
                </a:solidFill>
              </a:rPr>
              <a:t>THE BRIEF</a:t>
            </a:r>
          </a:p>
        </p:txBody>
      </p:sp>
      <p:pic>
        <p:nvPicPr>
          <p:cNvPr id="7" name="Picture Placeholder 6">
            <a:extLst>
              <a:ext uri="{FF2B5EF4-FFF2-40B4-BE49-F238E27FC236}">
                <a16:creationId xmlns:a16="http://schemas.microsoft.com/office/drawing/2014/main" id="{89513CF0-E7AC-4EA2-A8C6-B374763E992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2" b="1250"/>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C8755"/>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11FD7ABE-F278-41C1-9AF3-BBBE64A2EB14}"/>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marL="342900" indent="-342900">
              <a:buFont typeface="Arial" panose="020B0604020202020204" pitchFamily="34" charset="0"/>
              <a:buChar char="•"/>
            </a:pPr>
            <a:r>
              <a:rPr lang="en-US" sz="2000" dirty="0"/>
              <a:t>To Beautify the building with a design to prevent further damage to the façade and steps.</a:t>
            </a:r>
          </a:p>
          <a:p>
            <a:pPr marL="342900" indent="-342900">
              <a:buFont typeface="Arial" panose="020B0604020202020204" pitchFamily="34" charset="0"/>
              <a:buChar char="•"/>
            </a:pPr>
            <a:r>
              <a:rPr lang="en-US" sz="2000" dirty="0"/>
              <a:t>To enhance the public realm while the building is empty awaiting regeneration</a:t>
            </a:r>
          </a:p>
          <a:p>
            <a:pPr marL="342900" indent="-342900">
              <a:buFont typeface="Arial" panose="020B0604020202020204" pitchFamily="34" charset="0"/>
              <a:buChar char="•"/>
            </a:pPr>
            <a:r>
              <a:rPr lang="en-US" sz="2000" dirty="0"/>
              <a:t>To alleviate the problem of anti-social behavior caused by street drinkers and night clubbers </a:t>
            </a:r>
          </a:p>
          <a:p>
            <a:pPr marL="342900" indent="-342900">
              <a:buFont typeface="Arial" panose="020B0604020202020204" pitchFamily="34" charset="0"/>
              <a:buChar char="•"/>
            </a:pPr>
            <a:r>
              <a:rPr lang="en-US" sz="2000" dirty="0"/>
              <a:t>To make people feel safe and reduce Graffiti and crime</a:t>
            </a:r>
          </a:p>
          <a:p>
            <a:pPr marL="342900" indent="-342900">
              <a:buFont typeface="Arial" panose="020B0604020202020204" pitchFamily="34" charset="0"/>
              <a:buChar char="•"/>
            </a:pPr>
            <a:r>
              <a:rPr lang="en-US" sz="2000" dirty="0"/>
              <a:t>Reduce litter and fly tipping</a:t>
            </a:r>
          </a:p>
          <a:p>
            <a:pPr marL="342900" indent="-342900">
              <a:buFont typeface="Arial" panose="020B0604020202020204" pitchFamily="34" charset="0"/>
              <a:buChar char="•"/>
            </a:pPr>
            <a:r>
              <a:rPr lang="en-US" sz="2000" dirty="0"/>
              <a:t>To work within the limits of a Grade II* listed building</a:t>
            </a:r>
          </a:p>
          <a:p>
            <a:endParaRPr lang="en-US" sz="2000" dirty="0"/>
          </a:p>
          <a:p>
            <a:endParaRPr lang="en-US" sz="2000" dirty="0"/>
          </a:p>
        </p:txBody>
      </p:sp>
    </p:spTree>
    <p:extLst>
      <p:ext uri="{BB962C8B-B14F-4D97-AF65-F5344CB8AC3E}">
        <p14:creationId xmlns:p14="http://schemas.microsoft.com/office/powerpoint/2010/main" val="27823949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otalTime>19</TotalTime>
  <Words>489</Words>
  <Application>Microsoft Office PowerPoint</Application>
  <PresentationFormat>Widescreen</PresentationFormat>
  <Paragraphs>73</Paragraphs>
  <Slides>47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Calibri Light</vt:lpstr>
      <vt:lpstr>Office Theme</vt:lpstr>
      <vt:lpstr>WW1  ART INSTALLATIONS</vt:lpstr>
      <vt:lpstr>PowerPoint Presentation</vt:lpstr>
      <vt:lpstr>Document a sense of time and place to promote public understanding and access to British hidden Social History</vt:lpstr>
      <vt:lpstr>Liverpool City Council Commission for  The International Business Festival 2014 </vt:lpstr>
      <vt:lpstr>OPERA FOR CHINATOWN</vt:lpstr>
      <vt:lpstr>Preserving Heritage for Future Generations</vt:lpstr>
      <vt:lpstr>Verbatim Theatre</vt:lpstr>
      <vt:lpstr>WW1 Public Art Installation</vt:lpstr>
      <vt:lpstr>THE BRIEF</vt:lpstr>
      <vt:lpstr>Dulce et Decorum Est</vt:lpstr>
      <vt:lpstr>The Idea</vt:lpstr>
      <vt:lpstr>Arthur Lloyd - A Liverpool PAL Family Home close to LFC Stadium </vt:lpstr>
      <vt:lpstr>100 letters found in the Attic</vt:lpstr>
      <vt:lpstr>Knowlsey Hall and Estate Training in preparation for conflict Source: Merseyside at War 1914</vt:lpstr>
      <vt:lpstr>The Art Installation</vt:lpstr>
      <vt:lpstr>PowerPoint Presentation</vt:lpstr>
      <vt:lpstr>Detail of Centre Panels  Arthur Lloyd and his Sweetheart Cissie</vt:lpstr>
      <vt:lpstr>PowerPoint Presentation</vt:lpstr>
      <vt:lpstr>Postcards</vt:lpstr>
      <vt:lpstr>PowerPoint Presentation</vt:lpstr>
      <vt:lpstr>PowerPoint Presentation</vt:lpstr>
      <vt:lpstr>PowerPoint Presentation</vt:lpstr>
      <vt:lpstr>PowerPoint Presentation</vt:lpstr>
      <vt:lpstr>PowerPoint Presentation</vt:lpstr>
      <vt:lpstr>PowerPoint Presentation</vt:lpstr>
      <vt:lpstr>Selection of Arthur Lloyd Letters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Arthur Lloyd was Killed in Action on the 30th July 1916 Aged 20</vt:lpstr>
      <vt:lpstr>PowerPoint Presentation</vt:lpstr>
      <vt:lpstr>PowerPoint Presentation</vt:lpstr>
      <vt:lpstr>PowerPoint Presentation</vt:lpstr>
      <vt:lpstr>PowerPoint Presentation</vt:lpstr>
      <vt:lpstr>Telegram</vt:lpstr>
      <vt:lpstr>Arthur Lloyd’s Grave</vt:lpstr>
      <vt:lpstr>PowerPoint Presentation</vt:lpstr>
      <vt:lpstr>Contact John J. Campbell &amp; Moira Kenny https://www.thesoundagents.com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WW1  ART INSTALLATIONS</dc:title>
  <dc:creator>Moira</dc:creator>
  <cp:lastModifiedBy>Moira</cp:lastModifiedBy>
  <cp:revision>2</cp:revision>
  <dcterms:created xsi:type="dcterms:W3CDTF">2019-03-18T10:33:14Z</dcterms:created>
  <dcterms:modified xsi:type="dcterms:W3CDTF">2019-03-18T10:52:14Z</dcterms:modified>
</cp:coreProperties>
</file>